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6" r:id="rId2"/>
    <p:sldId id="261" r:id="rId3"/>
    <p:sldId id="308" r:id="rId4"/>
    <p:sldId id="262" r:id="rId5"/>
    <p:sldId id="263" r:id="rId6"/>
    <p:sldId id="311" r:id="rId7"/>
    <p:sldId id="310" r:id="rId8"/>
    <p:sldId id="309" r:id="rId9"/>
    <p:sldId id="265" r:id="rId10"/>
    <p:sldId id="266" r:id="rId11"/>
    <p:sldId id="267" r:id="rId12"/>
    <p:sldId id="268" r:id="rId13"/>
    <p:sldId id="269" r:id="rId14"/>
    <p:sldId id="270" r:id="rId15"/>
    <p:sldId id="271" r:id="rId16"/>
    <p:sldId id="272" r:id="rId17"/>
    <p:sldId id="315" r:id="rId18"/>
    <p:sldId id="317" r:id="rId19"/>
    <p:sldId id="318" r:id="rId20"/>
    <p:sldId id="316" r:id="rId21"/>
    <p:sldId id="319" r:id="rId22"/>
    <p:sldId id="320" r:id="rId23"/>
    <p:sldId id="322" r:id="rId24"/>
    <p:sldId id="321" r:id="rId25"/>
    <p:sldId id="324" r:id="rId26"/>
    <p:sldId id="325" r:id="rId27"/>
    <p:sldId id="326" r:id="rId28"/>
    <p:sldId id="327" r:id="rId29"/>
    <p:sldId id="333" r:id="rId30"/>
    <p:sldId id="334" r:id="rId31"/>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промовчанням" id="{82C882E2-8E35-4C99-B539-829F2F32CE09}">
          <p14:sldIdLst>
            <p14:sldId id="256"/>
            <p14:sldId id="261"/>
            <p14:sldId id="308"/>
            <p14:sldId id="262"/>
            <p14:sldId id="263"/>
            <p14:sldId id="311"/>
            <p14:sldId id="310"/>
            <p14:sldId id="309"/>
            <p14:sldId id="265"/>
            <p14:sldId id="266"/>
            <p14:sldId id="267"/>
            <p14:sldId id="268"/>
            <p14:sldId id="269"/>
            <p14:sldId id="270"/>
            <p14:sldId id="271"/>
            <p14:sldId id="272"/>
            <p14:sldId id="315"/>
            <p14:sldId id="317"/>
            <p14:sldId id="318"/>
            <p14:sldId id="316"/>
            <p14:sldId id="319"/>
            <p14:sldId id="320"/>
            <p14:sldId id="322"/>
            <p14:sldId id="321"/>
            <p14:sldId id="324"/>
            <p14:sldId id="325"/>
            <p14:sldId id="326"/>
            <p14:sldId id="327"/>
            <p14:sldId id="333"/>
            <p14:sldId id="334"/>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FF"/>
    <a:srgbClr val="0041B6"/>
    <a:srgbClr val="97000B"/>
    <a:srgbClr val="F9D600"/>
    <a:srgbClr val="324057"/>
    <a:srgbClr val="007CCE"/>
    <a:srgbClr val="2A1255"/>
    <a:srgbClr val="A58C51"/>
    <a:srgbClr val="213969"/>
    <a:srgbClr val="332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42" autoAdjust="0"/>
  </p:normalViewPr>
  <p:slideViewPr>
    <p:cSldViewPr snapToGrid="0">
      <p:cViewPr varScale="1">
        <p:scale>
          <a:sx n="110" d="100"/>
          <a:sy n="110" d="100"/>
        </p:scale>
        <p:origin x="-540" y="-78"/>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BE2DD1C9-4BB6-422A-8F34-C157EA500BD9}" type="datetimeFigureOut">
              <a:rPr lang="en-US" smtClean="0"/>
              <a:pPr/>
              <a:t>2/14/2024</a:t>
            </a:fld>
            <a:endParaRPr lang="en-US"/>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D498F8E8-5861-41D6-81F3-AAF6731B85B0}" type="datetimeFigureOut">
              <a:rPr lang="x-none" smtClean="0"/>
              <a:pPr/>
              <a:t>14.02.2024</a:t>
            </a:fld>
            <a:endParaRPr lang="x-none"/>
          </a:p>
        </p:txBody>
      </p:sp>
      <p:sp>
        <p:nvSpPr>
          <p:cNvPr id="4" name="Образ слайда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6CFB3FB3-E31E-4D95-B899-10FF6C8D2DB3}" type="slidenum">
              <a:rPr lang="x-none" smtClean="0"/>
              <a:pPr/>
              <a:t>‹№›</a:t>
            </a:fld>
            <a:endParaRPr lang="x-none"/>
          </a:p>
        </p:txBody>
      </p:sp>
    </p:spTree>
    <p:extLst>
      <p:ext uri="{BB962C8B-B14F-4D97-AF65-F5344CB8AC3E}">
        <p14:creationId xmlns:p14="http://schemas.microsoft.com/office/powerpoint/2010/main" val="3189897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43304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18244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10577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165904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BD9794-A4CC-42D0-9A65-24C6B9EF4076}"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4168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429254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194809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17474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61734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DBD9794-A4CC-42D0-9A65-24C6B9EF4076}"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79773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DBD9794-A4CC-42D0-9A65-24C6B9EF4076}"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29017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2/14/2024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pic>
        <p:nvPicPr>
          <p:cNvPr id="7" name="Рисунок 6">
            <a:extLst>
              <a:ext uri="{FF2B5EF4-FFF2-40B4-BE49-F238E27FC236}">
                <a16:creationId xmlns:a16="http://schemas.microsoft.com/office/drawing/2014/main" xmlns="" id="{117C9604-49DD-7436-6E8D-FD6AB1632BE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2853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4">
            <a:extLst>
              <a:ext uri="{FF2B5EF4-FFF2-40B4-BE49-F238E27FC236}">
                <a16:creationId xmlns:a16="http://schemas.microsoft.com/office/drawing/2014/main" xmlns="" id="{A56A6954-6551-B51B-6887-5233EF25C2F8}"/>
              </a:ext>
            </a:extLst>
          </p:cNvPr>
          <p:cNvSpPr>
            <a:spLocks noGrp="1"/>
          </p:cNvSpPr>
          <p:nvPr>
            <p:ph type="ctrTitle"/>
          </p:nvPr>
        </p:nvSpPr>
        <p:spPr>
          <a:xfrm>
            <a:off x="800100" y="270164"/>
            <a:ext cx="10733809" cy="5444836"/>
          </a:xfrm>
        </p:spPr>
        <p:txBody>
          <a:bodyPr>
            <a:normAutofit fontScale="90000"/>
          </a:bodyPr>
          <a:lstStyle/>
          <a:p>
            <a:r>
              <a:rPr lang="ru-RU" b="0" i="0" dirty="0">
                <a:solidFill>
                  <a:srgbClr val="000000"/>
                </a:solidFill>
                <a:effectLst/>
                <a:latin typeface="PT Sans" panose="020B0503020203020204" pitchFamily="34" charset="-52"/>
              </a:rPr>
              <a:t/>
            </a:r>
            <a:br>
              <a:rPr lang="ru-RU" b="0" i="0" dirty="0">
                <a:solidFill>
                  <a:srgbClr val="000000"/>
                </a:solidFill>
                <a:effectLst/>
                <a:latin typeface="PT Sans" panose="020B0503020203020204" pitchFamily="34" charset="-52"/>
              </a:rPr>
            </a:br>
            <a:r>
              <a:rPr lang="ru-RU" b="0" i="0" dirty="0">
                <a:solidFill>
                  <a:srgbClr val="000000"/>
                </a:solidFill>
                <a:effectLst/>
                <a:latin typeface="PT Sans" panose="020B0503020203020204" pitchFamily="34" charset="-52"/>
              </a:rPr>
              <a:t/>
            </a:r>
            <a:br>
              <a:rPr lang="ru-RU" b="0" i="0" dirty="0">
                <a:solidFill>
                  <a:srgbClr val="000000"/>
                </a:solidFill>
                <a:effectLst/>
                <a:latin typeface="PT Sans" panose="020B0503020203020204" pitchFamily="34" charset="-52"/>
              </a:rPr>
            </a:br>
            <a:r>
              <a:rPr lang="ru-RU" b="0" i="0" dirty="0">
                <a:solidFill>
                  <a:srgbClr val="000000"/>
                </a:solidFill>
                <a:effectLst/>
                <a:latin typeface="PT Sans" panose="020B0503020203020204" pitchFamily="34" charset="-52"/>
              </a:rPr>
              <a:t/>
            </a:r>
            <a:br>
              <a:rPr lang="ru-RU" b="0" i="0" dirty="0">
                <a:solidFill>
                  <a:srgbClr val="000000"/>
                </a:solidFill>
                <a:effectLst/>
                <a:latin typeface="PT Sans" panose="020B0503020203020204" pitchFamily="34" charset="-52"/>
              </a:rPr>
            </a:br>
            <a:r>
              <a:rPr lang="ru-RU" b="0" i="0" dirty="0">
                <a:solidFill>
                  <a:srgbClr val="000000"/>
                </a:solidFill>
                <a:effectLst/>
                <a:latin typeface="PT Sans" panose="020B0503020203020204" pitchFamily="34" charset="-52"/>
              </a:rPr>
              <a:t/>
            </a:r>
            <a:br>
              <a:rPr lang="ru-RU" b="0" i="0" dirty="0">
                <a:solidFill>
                  <a:srgbClr val="000000"/>
                </a:solidFill>
                <a:effectLst/>
                <a:latin typeface="PT Sans" panose="020B0503020203020204" pitchFamily="34" charset="-52"/>
              </a:rPr>
            </a:br>
            <a:r>
              <a:rPr lang="uk-UA" b="1" dirty="0" smtClean="0">
                <a:solidFill>
                  <a:srgbClr val="006CFF"/>
                </a:solidFill>
              </a:rPr>
              <a:t>Особливості оподаткування сум отриманих грантів та вплив на фінансовий результат залежно від системи оподаткування юридичних осіб</a:t>
            </a:r>
            <a:r>
              <a:rPr lang="uk-UA" dirty="0" smtClean="0"/>
              <a:t/>
            </a:r>
            <a:br>
              <a:rPr lang="uk-UA" dirty="0" smtClean="0"/>
            </a:br>
            <a:endParaRPr lang="uk-UA" b="1" dirty="0">
              <a:solidFill>
                <a:srgbClr val="0041B6"/>
              </a:solidFill>
            </a:endParaRPr>
          </a:p>
        </p:txBody>
      </p:sp>
      <p:sp>
        <p:nvSpPr>
          <p:cNvPr id="6" name="Подзаголовок 5">
            <a:extLst>
              <a:ext uri="{FF2B5EF4-FFF2-40B4-BE49-F238E27FC236}">
                <a16:creationId xmlns:a16="http://schemas.microsoft.com/office/drawing/2014/main" xmlns="" id="{4971F274-BD41-70B4-4C66-6ED8E9C49F30}"/>
              </a:ext>
            </a:extLst>
          </p:cNvPr>
          <p:cNvSpPr>
            <a:spLocks noGrp="1"/>
          </p:cNvSpPr>
          <p:nvPr>
            <p:ph type="subTitle" idx="1"/>
          </p:nvPr>
        </p:nvSpPr>
        <p:spPr>
          <a:xfrm>
            <a:off x="2716695" y="5073030"/>
            <a:ext cx="9144000" cy="1655762"/>
          </a:xfrm>
        </p:spPr>
        <p:txBody>
          <a:bodyPr/>
          <a:lstStyle/>
          <a:p>
            <a:endParaRPr lang="ru-RU" dirty="0"/>
          </a:p>
        </p:txBody>
      </p:sp>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06C2255-B91F-0066-E5BB-80AB5E017389}"/>
              </a:ext>
            </a:extLst>
          </p:cNvPr>
          <p:cNvSpPr>
            <a:spLocks noGrp="1"/>
          </p:cNvSpPr>
          <p:nvPr>
            <p:ph type="title"/>
          </p:nvPr>
        </p:nvSpPr>
        <p:spPr>
          <a:xfrm>
            <a:off x="838200" y="301336"/>
            <a:ext cx="10976264" cy="1361209"/>
          </a:xfrm>
        </p:spPr>
        <p:txBody>
          <a:bodyPr>
            <a:normAutofit/>
          </a:bodyPr>
          <a:lstStyle/>
          <a:p>
            <a:r>
              <a:rPr lang="uk-UA" b="1" dirty="0" smtClean="0">
                <a:solidFill>
                  <a:srgbClr val="006CFF"/>
                </a:solidFill>
              </a:rPr>
              <a:t>Отримання безповоротної допомоги у формі грантів платником податку на прибуток </a:t>
            </a:r>
            <a:endParaRPr lang="x-none" b="1" dirty="0">
              <a:solidFill>
                <a:srgbClr val="006CFF"/>
              </a:solidFill>
            </a:endParaRPr>
          </a:p>
        </p:txBody>
      </p:sp>
      <p:sp>
        <p:nvSpPr>
          <p:cNvPr id="3" name="Объект 2">
            <a:extLst>
              <a:ext uri="{FF2B5EF4-FFF2-40B4-BE49-F238E27FC236}">
                <a16:creationId xmlns:a16="http://schemas.microsoft.com/office/drawing/2014/main" xmlns="" id="{2F36E3A8-DB1B-F743-3769-EA5A0B6EAD4A}"/>
              </a:ext>
            </a:extLst>
          </p:cNvPr>
          <p:cNvSpPr>
            <a:spLocks noGrp="1"/>
          </p:cNvSpPr>
          <p:nvPr>
            <p:ph idx="1"/>
          </p:nvPr>
        </p:nvSpPr>
        <p:spPr>
          <a:xfrm>
            <a:off x="858982" y="1621766"/>
            <a:ext cx="10916075" cy="4287328"/>
          </a:xfrm>
        </p:spPr>
        <p:txBody>
          <a:bodyPr>
            <a:normAutofit fontScale="40000" lnSpcReduction="20000"/>
          </a:bodyPr>
          <a:lstStyle/>
          <a:p>
            <a:pPr marL="0" indent="0" algn="just" fontAlgn="base">
              <a:spcBef>
                <a:spcPts val="0"/>
              </a:spcBef>
              <a:buNone/>
            </a:pPr>
            <a:endParaRPr lang="uk-UA" sz="2400" dirty="0"/>
          </a:p>
          <a:p>
            <a:pPr marL="0" indent="0" algn="just" fontAlgn="base">
              <a:spcBef>
                <a:spcPts val="0"/>
              </a:spcBef>
              <a:buNone/>
            </a:pPr>
            <a:endParaRPr lang="uk-UA" sz="3000" dirty="0" smtClean="0"/>
          </a:p>
          <a:p>
            <a:pPr marL="0" indent="0" algn="just" fontAlgn="base">
              <a:spcBef>
                <a:spcPts val="0"/>
              </a:spcBef>
              <a:buNone/>
            </a:pPr>
            <a:endParaRPr lang="uk-UA" sz="3000" dirty="0"/>
          </a:p>
          <a:p>
            <a:pPr marL="0" indent="0" algn="just" fontAlgn="base">
              <a:spcBef>
                <a:spcPts val="0"/>
              </a:spcBef>
              <a:buNone/>
            </a:pPr>
            <a:r>
              <a:rPr lang="uk-UA" sz="8600" dirty="0" smtClean="0"/>
              <a:t>У випадку отримання та використання платником податку на прибуток </a:t>
            </a:r>
            <a:r>
              <a:rPr lang="uk-UA" sz="8600" b="1" dirty="0" smtClean="0"/>
              <a:t>безповоротної допомоги у формі грантів</a:t>
            </a:r>
            <a:r>
              <a:rPr lang="uk-UA" sz="8600" dirty="0" smtClean="0"/>
              <a:t>, </a:t>
            </a:r>
            <a:r>
              <a:rPr lang="uk-UA" sz="8600" b="1" dirty="0" smtClean="0">
                <a:solidFill>
                  <a:srgbClr val="006CFF"/>
                </a:solidFill>
              </a:rPr>
              <a:t>що не підпадають під визначення </a:t>
            </a:r>
            <a:r>
              <a:rPr lang="uk-UA" sz="8600" b="1" dirty="0" smtClean="0"/>
              <a:t>бюджетних грантів</a:t>
            </a:r>
            <a:r>
              <a:rPr lang="uk-UA" sz="8600" dirty="0" smtClean="0"/>
              <a:t>, Кодексом не передбачено коригування фінансового результату до оподаткування за такими операціями.</a:t>
            </a:r>
          </a:p>
          <a:p>
            <a:pPr marL="0" indent="0" algn="just" fontAlgn="base">
              <a:spcBef>
                <a:spcPts val="0"/>
              </a:spcBef>
              <a:buNone/>
            </a:pPr>
            <a:endParaRPr lang="uk-UA" sz="8600" dirty="0" smtClean="0"/>
          </a:p>
          <a:p>
            <a:pPr marL="0" indent="0" algn="just" fontAlgn="base">
              <a:spcBef>
                <a:spcPts val="0"/>
              </a:spcBef>
              <a:buNone/>
            </a:pPr>
            <a:r>
              <a:rPr lang="uk-UA" sz="8600" dirty="0" smtClean="0"/>
              <a:t>Отже, </a:t>
            </a:r>
            <a:r>
              <a:rPr lang="uk-UA" sz="8600" b="1" dirty="0" smtClean="0"/>
              <a:t>оподатковування прибутку підприємств при отриманні грантів, що не підпадають під визначення бюджетних грантів </a:t>
            </a:r>
            <a:r>
              <a:rPr lang="uk-UA" sz="8600" b="1" dirty="0" smtClean="0">
                <a:solidFill>
                  <a:srgbClr val="006CFF"/>
                </a:solidFill>
              </a:rPr>
              <a:t>здійснюється за правилами бухгалтерського обліку.</a:t>
            </a:r>
          </a:p>
          <a:p>
            <a:pPr marL="0" indent="0">
              <a:buNone/>
            </a:pPr>
            <a:endParaRPr lang="x-none" dirty="0"/>
          </a:p>
        </p:txBody>
      </p:sp>
    </p:spTree>
    <p:extLst>
      <p:ext uri="{BB962C8B-B14F-4D97-AF65-F5344CB8AC3E}">
        <p14:creationId xmlns:p14="http://schemas.microsoft.com/office/powerpoint/2010/main" val="2100201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95A63E-F71F-38FD-A5DC-6E5BB753511F}"/>
              </a:ext>
            </a:extLst>
          </p:cNvPr>
          <p:cNvSpPr>
            <a:spLocks noGrp="1"/>
          </p:cNvSpPr>
          <p:nvPr>
            <p:ph type="title"/>
          </p:nvPr>
        </p:nvSpPr>
        <p:spPr/>
        <p:txBody>
          <a:bodyPr/>
          <a:lstStyle/>
          <a:p>
            <a:r>
              <a:rPr lang="uk-UA" b="1" dirty="0" smtClean="0">
                <a:solidFill>
                  <a:srgbClr val="006CFF"/>
                </a:solidFill>
              </a:rPr>
              <a:t>Отримання</a:t>
            </a:r>
            <a:r>
              <a:rPr lang="ru-RU" b="1" dirty="0" smtClean="0">
                <a:solidFill>
                  <a:srgbClr val="0041B6"/>
                </a:solidFill>
              </a:rPr>
              <a:t> </a:t>
            </a:r>
            <a:r>
              <a:rPr lang="ru-RU" b="1" dirty="0" err="1" smtClean="0">
                <a:solidFill>
                  <a:srgbClr val="006CFF"/>
                </a:solidFill>
              </a:rPr>
              <a:t>грантів</a:t>
            </a:r>
            <a:r>
              <a:rPr lang="ru-RU" b="1" dirty="0" smtClean="0">
                <a:solidFill>
                  <a:srgbClr val="006CFF"/>
                </a:solidFill>
              </a:rPr>
              <a:t> в рамках </a:t>
            </a:r>
            <a:r>
              <a:rPr lang="ru-RU" b="1" dirty="0" err="1" smtClean="0">
                <a:solidFill>
                  <a:srgbClr val="006CFF"/>
                </a:solidFill>
              </a:rPr>
              <a:t>проєктів</a:t>
            </a:r>
            <a:r>
              <a:rPr lang="ru-RU" b="1" dirty="0" smtClean="0">
                <a:solidFill>
                  <a:srgbClr val="006CFF"/>
                </a:solidFill>
              </a:rPr>
              <a:t> </a:t>
            </a:r>
            <a:r>
              <a:rPr lang="ru-RU" b="1" dirty="0" err="1" smtClean="0">
                <a:solidFill>
                  <a:srgbClr val="006CFF"/>
                </a:solidFill>
              </a:rPr>
              <a:t>міжнародної</a:t>
            </a:r>
            <a:r>
              <a:rPr lang="ru-RU" b="1" dirty="0" smtClean="0">
                <a:solidFill>
                  <a:srgbClr val="006CFF"/>
                </a:solidFill>
              </a:rPr>
              <a:t> </a:t>
            </a:r>
            <a:r>
              <a:rPr lang="ru-RU" b="1" dirty="0" err="1" smtClean="0">
                <a:solidFill>
                  <a:srgbClr val="006CFF"/>
                </a:solidFill>
              </a:rPr>
              <a:t>технічної</a:t>
            </a:r>
            <a:r>
              <a:rPr lang="ru-RU" b="1" dirty="0" smtClean="0">
                <a:solidFill>
                  <a:srgbClr val="006CFF"/>
                </a:solidFill>
              </a:rPr>
              <a:t> </a:t>
            </a:r>
            <a:r>
              <a:rPr lang="ru-RU" b="1" dirty="0" err="1" smtClean="0">
                <a:solidFill>
                  <a:srgbClr val="006CFF"/>
                </a:solidFill>
              </a:rPr>
              <a:t>допомоги</a:t>
            </a:r>
            <a:endParaRPr lang="ru-RU" b="1" dirty="0">
              <a:solidFill>
                <a:srgbClr val="006CFF"/>
              </a:solidFill>
            </a:endParaRPr>
          </a:p>
        </p:txBody>
      </p:sp>
      <p:sp>
        <p:nvSpPr>
          <p:cNvPr id="3" name="Объект 2">
            <a:extLst>
              <a:ext uri="{FF2B5EF4-FFF2-40B4-BE49-F238E27FC236}">
                <a16:creationId xmlns:a16="http://schemas.microsoft.com/office/drawing/2014/main" xmlns="" id="{05428B0E-5225-337F-615C-8649EC7623A1}"/>
              </a:ext>
            </a:extLst>
          </p:cNvPr>
          <p:cNvSpPr>
            <a:spLocks noGrp="1"/>
          </p:cNvSpPr>
          <p:nvPr>
            <p:ph idx="1"/>
          </p:nvPr>
        </p:nvSpPr>
        <p:spPr>
          <a:xfrm>
            <a:off x="838200" y="1672936"/>
            <a:ext cx="11028218" cy="4504027"/>
          </a:xfrm>
        </p:spPr>
        <p:txBody>
          <a:bodyPr>
            <a:normAutofit/>
          </a:bodyPr>
          <a:lstStyle/>
          <a:p>
            <a:pPr marL="0" indent="0" algn="just">
              <a:buNone/>
            </a:pPr>
            <a:r>
              <a:rPr lang="uk-UA" b="1" dirty="0" smtClean="0"/>
              <a:t>Відповідно до пункту 30.1 статті 30 Кодексу</a:t>
            </a:r>
            <a:r>
              <a:rPr lang="uk-UA" dirty="0" smtClean="0"/>
              <a:t> </a:t>
            </a:r>
            <a:r>
              <a:rPr lang="uk-UA" b="1" dirty="0" smtClean="0">
                <a:solidFill>
                  <a:srgbClr val="006CFF"/>
                </a:solidFill>
              </a:rPr>
              <a:t>податкова пільга </a:t>
            </a:r>
            <a:r>
              <a:rPr lang="uk-UA" dirty="0" smtClean="0"/>
              <a:t>– це передбачене податковим та митним законодавством звільнення платника податків від обов’язку щодо нарахування та сплати податку та збору, сплата ним податку та збору в меншому розмірі за наявності підстав, визначених пунктом 30.2 цієї статті. </a:t>
            </a:r>
          </a:p>
          <a:p>
            <a:pPr marL="0" indent="0" algn="just">
              <a:buNone/>
            </a:pPr>
            <a:r>
              <a:rPr lang="ru-RU" b="1" dirty="0" err="1" smtClean="0"/>
              <a:t>Статтею</a:t>
            </a:r>
            <a:r>
              <a:rPr lang="ru-RU" b="1" dirty="0" smtClean="0"/>
              <a:t> 3 Кодексу </a:t>
            </a:r>
            <a:r>
              <a:rPr lang="ru-RU" dirty="0" err="1" smtClean="0"/>
              <a:t>визначено</a:t>
            </a:r>
            <a:r>
              <a:rPr lang="ru-RU" dirty="0" smtClean="0"/>
              <a:t>, </a:t>
            </a:r>
            <a:r>
              <a:rPr lang="ru-RU" dirty="0" err="1" smtClean="0"/>
              <a:t>що</a:t>
            </a:r>
            <a:r>
              <a:rPr lang="ru-RU" dirty="0" smtClean="0"/>
              <a:t> </a:t>
            </a:r>
            <a:r>
              <a:rPr lang="ru-RU" dirty="0" err="1" smtClean="0"/>
              <a:t>якщо</a:t>
            </a:r>
            <a:r>
              <a:rPr lang="ru-RU" dirty="0" smtClean="0"/>
              <a:t> </a:t>
            </a:r>
            <a:r>
              <a:rPr lang="ru-RU" dirty="0" err="1" smtClean="0"/>
              <a:t>міжнародним</a:t>
            </a:r>
            <a:r>
              <a:rPr lang="ru-RU" dirty="0" smtClean="0"/>
              <a:t> договором, </a:t>
            </a:r>
            <a:r>
              <a:rPr lang="ru-RU" dirty="0" err="1" smtClean="0"/>
              <a:t>згода</a:t>
            </a:r>
            <a:r>
              <a:rPr lang="ru-RU" dirty="0" smtClean="0"/>
              <a:t> на </a:t>
            </a:r>
            <a:r>
              <a:rPr lang="ru-RU" dirty="0" err="1" smtClean="0"/>
              <a:t>обов'язковість</a:t>
            </a:r>
            <a:r>
              <a:rPr lang="ru-RU" dirty="0" smtClean="0"/>
              <a:t> </a:t>
            </a:r>
            <a:r>
              <a:rPr lang="ru-RU" dirty="0" err="1" smtClean="0"/>
              <a:t>якого</a:t>
            </a:r>
            <a:r>
              <a:rPr lang="ru-RU" dirty="0" smtClean="0"/>
              <a:t> </a:t>
            </a:r>
            <a:r>
              <a:rPr lang="ru-RU" dirty="0" err="1" smtClean="0"/>
              <a:t>надана</a:t>
            </a:r>
            <a:r>
              <a:rPr lang="ru-RU" dirty="0" smtClean="0"/>
              <a:t> Верховною Радою </a:t>
            </a:r>
            <a:r>
              <a:rPr lang="ru-RU" dirty="0" err="1" smtClean="0"/>
              <a:t>України</a:t>
            </a:r>
            <a:r>
              <a:rPr lang="ru-RU" dirty="0" smtClean="0"/>
              <a:t>, </a:t>
            </a:r>
            <a:r>
              <a:rPr lang="ru-RU" dirty="0" err="1" smtClean="0"/>
              <a:t>встановлено</a:t>
            </a:r>
            <a:r>
              <a:rPr lang="ru-RU" dirty="0" smtClean="0"/>
              <a:t> </a:t>
            </a:r>
            <a:r>
              <a:rPr lang="ru-RU" b="1" dirty="0" err="1" smtClean="0"/>
              <a:t>інші</a:t>
            </a:r>
            <a:r>
              <a:rPr lang="ru-RU" b="1" dirty="0" smtClean="0"/>
              <a:t> правила, </a:t>
            </a:r>
            <a:r>
              <a:rPr lang="ru-RU" b="1" dirty="0" err="1" smtClean="0"/>
              <a:t>ніж</a:t>
            </a:r>
            <a:r>
              <a:rPr lang="ru-RU" b="1" dirty="0" smtClean="0"/>
              <a:t> </a:t>
            </a:r>
            <a:r>
              <a:rPr lang="ru-RU" b="1" dirty="0" err="1" smtClean="0"/>
              <a:t>ті</a:t>
            </a:r>
            <a:r>
              <a:rPr lang="ru-RU" b="1" dirty="0" smtClean="0"/>
              <a:t>, </a:t>
            </a:r>
            <a:r>
              <a:rPr lang="ru-RU" b="1" dirty="0" err="1" smtClean="0"/>
              <a:t>що</a:t>
            </a:r>
            <a:r>
              <a:rPr lang="ru-RU" b="1" dirty="0" smtClean="0"/>
              <a:t> </a:t>
            </a:r>
            <a:r>
              <a:rPr lang="ru-RU" b="1" dirty="0" err="1" smtClean="0"/>
              <a:t>передбачені</a:t>
            </a:r>
            <a:r>
              <a:rPr lang="ru-RU" b="1" dirty="0" smtClean="0"/>
              <a:t> Кодексом, </a:t>
            </a:r>
            <a:r>
              <a:rPr lang="ru-RU" b="1" dirty="0" err="1" smtClean="0"/>
              <a:t>застосовуються</a:t>
            </a:r>
            <a:r>
              <a:rPr lang="ru-RU" b="1" dirty="0" smtClean="0"/>
              <a:t> правила </a:t>
            </a:r>
            <a:r>
              <a:rPr lang="ru-RU" b="1" dirty="0" err="1" smtClean="0"/>
              <a:t>міжнародного</a:t>
            </a:r>
            <a:r>
              <a:rPr lang="ru-RU" b="1" dirty="0" smtClean="0"/>
              <a:t> договору.</a:t>
            </a:r>
          </a:p>
          <a:p>
            <a:pPr marL="0" indent="0" algn="just">
              <a:buNone/>
            </a:pPr>
            <a:endParaRPr lang="uk-UA" dirty="0"/>
          </a:p>
        </p:txBody>
      </p:sp>
    </p:spTree>
    <p:extLst>
      <p:ext uri="{BB962C8B-B14F-4D97-AF65-F5344CB8AC3E}">
        <p14:creationId xmlns:p14="http://schemas.microsoft.com/office/powerpoint/2010/main" val="2307284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E1A234C-EBE2-CBDA-FD05-5D79971FB536}"/>
              </a:ext>
            </a:extLst>
          </p:cNvPr>
          <p:cNvSpPr>
            <a:spLocks noGrp="1"/>
          </p:cNvSpPr>
          <p:nvPr>
            <p:ph type="title"/>
          </p:nvPr>
        </p:nvSpPr>
        <p:spPr/>
        <p:txBody>
          <a:bodyPr/>
          <a:lstStyle/>
          <a:p>
            <a:r>
              <a:rPr lang="uk-UA" b="1" dirty="0" smtClean="0">
                <a:solidFill>
                  <a:srgbClr val="006CFF"/>
                </a:solidFill>
              </a:rPr>
              <a:t>Отримання</a:t>
            </a:r>
            <a:r>
              <a:rPr lang="ru-RU" b="1" dirty="0" smtClean="0">
                <a:solidFill>
                  <a:srgbClr val="0041B6"/>
                </a:solidFill>
              </a:rPr>
              <a:t> </a:t>
            </a:r>
            <a:r>
              <a:rPr lang="ru-RU" b="1" dirty="0" err="1" smtClean="0">
                <a:solidFill>
                  <a:srgbClr val="006CFF"/>
                </a:solidFill>
              </a:rPr>
              <a:t>грантів</a:t>
            </a:r>
            <a:r>
              <a:rPr lang="ru-RU" b="1" dirty="0" smtClean="0">
                <a:solidFill>
                  <a:srgbClr val="006CFF"/>
                </a:solidFill>
              </a:rPr>
              <a:t> в рамках </a:t>
            </a:r>
            <a:r>
              <a:rPr lang="ru-RU" b="1" dirty="0" err="1" smtClean="0">
                <a:solidFill>
                  <a:srgbClr val="006CFF"/>
                </a:solidFill>
              </a:rPr>
              <a:t>проєктів</a:t>
            </a:r>
            <a:r>
              <a:rPr lang="ru-RU" b="1" dirty="0" smtClean="0">
                <a:solidFill>
                  <a:srgbClr val="006CFF"/>
                </a:solidFill>
              </a:rPr>
              <a:t> </a:t>
            </a:r>
            <a:r>
              <a:rPr lang="ru-RU" b="1" dirty="0" err="1" smtClean="0">
                <a:solidFill>
                  <a:srgbClr val="006CFF"/>
                </a:solidFill>
              </a:rPr>
              <a:t>міжнародної</a:t>
            </a:r>
            <a:r>
              <a:rPr lang="ru-RU" b="1" dirty="0" smtClean="0">
                <a:solidFill>
                  <a:srgbClr val="006CFF"/>
                </a:solidFill>
              </a:rPr>
              <a:t> </a:t>
            </a:r>
            <a:r>
              <a:rPr lang="ru-RU" b="1" dirty="0" err="1" smtClean="0">
                <a:solidFill>
                  <a:srgbClr val="006CFF"/>
                </a:solidFill>
              </a:rPr>
              <a:t>технічної</a:t>
            </a:r>
            <a:r>
              <a:rPr lang="ru-RU" b="1" dirty="0" smtClean="0">
                <a:solidFill>
                  <a:srgbClr val="006CFF"/>
                </a:solidFill>
              </a:rPr>
              <a:t> </a:t>
            </a:r>
            <a:r>
              <a:rPr lang="ru-RU" b="1" dirty="0" err="1" smtClean="0">
                <a:solidFill>
                  <a:srgbClr val="006CFF"/>
                </a:solidFill>
              </a:rPr>
              <a:t>допомоги</a:t>
            </a:r>
            <a:endParaRPr lang="x-none" b="1" dirty="0">
              <a:solidFill>
                <a:srgbClr val="0041B6"/>
              </a:solidFill>
            </a:endParaRPr>
          </a:p>
        </p:txBody>
      </p:sp>
      <p:sp>
        <p:nvSpPr>
          <p:cNvPr id="3" name="Объект 2">
            <a:extLst>
              <a:ext uri="{FF2B5EF4-FFF2-40B4-BE49-F238E27FC236}">
                <a16:creationId xmlns:a16="http://schemas.microsoft.com/office/drawing/2014/main" xmlns="" id="{1227C1DD-22F8-D607-0235-F0304B4878E6}"/>
              </a:ext>
            </a:extLst>
          </p:cNvPr>
          <p:cNvSpPr>
            <a:spLocks noGrp="1"/>
          </p:cNvSpPr>
          <p:nvPr>
            <p:ph idx="1"/>
          </p:nvPr>
        </p:nvSpPr>
        <p:spPr>
          <a:xfrm>
            <a:off x="838199" y="1652155"/>
            <a:ext cx="10945091" cy="4524808"/>
          </a:xfrm>
        </p:spPr>
        <p:txBody>
          <a:bodyPr>
            <a:normAutofit/>
          </a:bodyPr>
          <a:lstStyle/>
          <a:p>
            <a:pPr marL="0" indent="0" algn="just">
              <a:buNone/>
            </a:pPr>
            <a:r>
              <a:rPr lang="uk-UA" dirty="0" smtClean="0"/>
              <a:t>Порядок </a:t>
            </a:r>
            <a:r>
              <a:rPr lang="uk-UA" b="1" dirty="0" smtClean="0"/>
              <a:t>отримання права на звільнення від оподаткування операцій, що здійснюються в рамках </a:t>
            </a:r>
            <a:r>
              <a:rPr lang="uk-UA" b="1" dirty="0" err="1" smtClean="0"/>
              <a:t>проєктів</a:t>
            </a:r>
            <a:r>
              <a:rPr lang="uk-UA" b="1" dirty="0" smtClean="0"/>
              <a:t> міжнародної технічної допомоги</a:t>
            </a:r>
            <a:r>
              <a:rPr lang="uk-UA" dirty="0" smtClean="0"/>
              <a:t>, регламентується </a:t>
            </a:r>
            <a:r>
              <a:rPr lang="uk-UA" b="1" dirty="0" smtClean="0">
                <a:solidFill>
                  <a:srgbClr val="006CFF"/>
                </a:solidFill>
              </a:rPr>
              <a:t>постановою Кабінету Міністрів України від 15 лютого 2002 року </a:t>
            </a:r>
            <a:r>
              <a:rPr lang="en-US" b="1" dirty="0" smtClean="0">
                <a:solidFill>
                  <a:srgbClr val="006CFF"/>
                </a:solidFill>
              </a:rPr>
              <a:t>N 153 "</a:t>
            </a:r>
            <a:r>
              <a:rPr lang="uk-UA" dirty="0" smtClean="0"/>
              <a:t>Про створення єдиної системи залучення, використання та моніторингу міжнародної технічної </a:t>
            </a:r>
            <a:r>
              <a:rPr lang="uk-UA" dirty="0" err="1" smtClean="0"/>
              <a:t>допомоги“</a:t>
            </a:r>
            <a:r>
              <a:rPr lang="uk-UA" dirty="0" smtClean="0"/>
              <a:t>.</a:t>
            </a:r>
          </a:p>
          <a:p>
            <a:pPr marL="0" indent="0" algn="just">
              <a:buNone/>
            </a:pPr>
            <a:r>
              <a:rPr lang="uk-UA" dirty="0" smtClean="0"/>
              <a:t>В </a:t>
            </a:r>
            <a:r>
              <a:rPr lang="uk-UA" b="1" dirty="0" smtClean="0">
                <a:solidFill>
                  <a:srgbClr val="006CFF"/>
                </a:solidFill>
              </a:rPr>
              <a:t>пункті 2 Порядку </a:t>
            </a:r>
            <a:r>
              <a:rPr lang="en-US" b="1" dirty="0" smtClean="0">
                <a:solidFill>
                  <a:srgbClr val="006CFF"/>
                </a:solidFill>
              </a:rPr>
              <a:t>N 153</a:t>
            </a:r>
            <a:r>
              <a:rPr lang="en-US" b="1" dirty="0" smtClean="0"/>
              <a:t> </a:t>
            </a:r>
            <a:r>
              <a:rPr lang="uk-UA" dirty="0" smtClean="0"/>
              <a:t>визначено, що </a:t>
            </a:r>
            <a:r>
              <a:rPr lang="uk-UA" b="1" dirty="0" smtClean="0">
                <a:solidFill>
                  <a:srgbClr val="006CFF"/>
                </a:solidFill>
              </a:rPr>
              <a:t>міжнародна технічна допомога </a:t>
            </a:r>
            <a:r>
              <a:rPr lang="uk-UA" dirty="0" smtClean="0"/>
              <a:t>- фінансові та інші ресурси та послуги, що відповідно до міжнародних договорів України надаються партнерами з розвитку на безоплатній та безповоротній основі з метою підтримки України.</a:t>
            </a:r>
          </a:p>
        </p:txBody>
      </p:sp>
    </p:spTree>
    <p:extLst>
      <p:ext uri="{BB962C8B-B14F-4D97-AF65-F5344CB8AC3E}">
        <p14:creationId xmlns:p14="http://schemas.microsoft.com/office/powerpoint/2010/main" val="2440023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21C2A2-8290-5EAA-42DD-225FE69A7E19}"/>
              </a:ext>
            </a:extLst>
          </p:cNvPr>
          <p:cNvSpPr>
            <a:spLocks noGrp="1"/>
          </p:cNvSpPr>
          <p:nvPr>
            <p:ph type="title"/>
          </p:nvPr>
        </p:nvSpPr>
        <p:spPr/>
        <p:txBody>
          <a:bodyPr/>
          <a:lstStyle/>
          <a:p>
            <a:r>
              <a:rPr lang="uk-UA" b="1" dirty="0" smtClean="0">
                <a:solidFill>
                  <a:srgbClr val="006CFF"/>
                </a:solidFill>
              </a:rPr>
              <a:t>Отримання</a:t>
            </a:r>
            <a:r>
              <a:rPr lang="ru-RU" b="1" dirty="0" smtClean="0">
                <a:solidFill>
                  <a:srgbClr val="0041B6"/>
                </a:solidFill>
              </a:rPr>
              <a:t> </a:t>
            </a:r>
            <a:r>
              <a:rPr lang="ru-RU" b="1" dirty="0" err="1" smtClean="0">
                <a:solidFill>
                  <a:srgbClr val="006CFF"/>
                </a:solidFill>
              </a:rPr>
              <a:t>грантів</a:t>
            </a:r>
            <a:r>
              <a:rPr lang="ru-RU" b="1" dirty="0" smtClean="0">
                <a:solidFill>
                  <a:srgbClr val="006CFF"/>
                </a:solidFill>
              </a:rPr>
              <a:t> в рамках </a:t>
            </a:r>
            <a:r>
              <a:rPr lang="ru-RU" b="1" dirty="0" err="1" smtClean="0">
                <a:solidFill>
                  <a:srgbClr val="006CFF"/>
                </a:solidFill>
              </a:rPr>
              <a:t>проєктів</a:t>
            </a:r>
            <a:r>
              <a:rPr lang="ru-RU" b="1" dirty="0" smtClean="0">
                <a:solidFill>
                  <a:srgbClr val="006CFF"/>
                </a:solidFill>
              </a:rPr>
              <a:t> </a:t>
            </a:r>
            <a:r>
              <a:rPr lang="ru-RU" b="1" dirty="0" err="1" smtClean="0">
                <a:solidFill>
                  <a:srgbClr val="006CFF"/>
                </a:solidFill>
              </a:rPr>
              <a:t>міжнародної</a:t>
            </a:r>
            <a:r>
              <a:rPr lang="ru-RU" b="1" dirty="0" smtClean="0">
                <a:solidFill>
                  <a:srgbClr val="006CFF"/>
                </a:solidFill>
              </a:rPr>
              <a:t> </a:t>
            </a:r>
            <a:r>
              <a:rPr lang="ru-RU" b="1" dirty="0" err="1" smtClean="0">
                <a:solidFill>
                  <a:srgbClr val="006CFF"/>
                </a:solidFill>
              </a:rPr>
              <a:t>технічної</a:t>
            </a:r>
            <a:r>
              <a:rPr lang="ru-RU" b="1" dirty="0" smtClean="0">
                <a:solidFill>
                  <a:srgbClr val="006CFF"/>
                </a:solidFill>
              </a:rPr>
              <a:t> </a:t>
            </a:r>
            <a:r>
              <a:rPr lang="ru-RU" b="1" dirty="0" err="1" smtClean="0">
                <a:solidFill>
                  <a:srgbClr val="006CFF"/>
                </a:solidFill>
              </a:rPr>
              <a:t>допомоги</a:t>
            </a:r>
            <a:endParaRPr lang="x-none" b="1" dirty="0">
              <a:solidFill>
                <a:srgbClr val="0041B6"/>
              </a:solidFill>
            </a:endParaRPr>
          </a:p>
        </p:txBody>
      </p:sp>
      <p:sp>
        <p:nvSpPr>
          <p:cNvPr id="3" name="Объект 2">
            <a:extLst>
              <a:ext uri="{FF2B5EF4-FFF2-40B4-BE49-F238E27FC236}">
                <a16:creationId xmlns:a16="http://schemas.microsoft.com/office/drawing/2014/main" xmlns="" id="{A9342A58-EED6-CE6D-D1BD-45881297D72E}"/>
              </a:ext>
            </a:extLst>
          </p:cNvPr>
          <p:cNvSpPr>
            <a:spLocks noGrp="1"/>
          </p:cNvSpPr>
          <p:nvPr>
            <p:ph idx="1"/>
          </p:nvPr>
        </p:nvSpPr>
        <p:spPr/>
        <p:txBody>
          <a:bodyPr>
            <a:normAutofit fontScale="92500" lnSpcReduction="20000"/>
          </a:bodyPr>
          <a:lstStyle/>
          <a:p>
            <a:pPr marL="0" indent="0" algn="just">
              <a:spcBef>
                <a:spcPts val="0"/>
              </a:spcBef>
              <a:buNone/>
            </a:pPr>
            <a:r>
              <a:rPr lang="uk-UA" sz="3000" dirty="0" smtClean="0"/>
              <a:t>Згідно </a:t>
            </a:r>
            <a:r>
              <a:rPr lang="uk-UA" sz="3000" b="1" dirty="0" smtClean="0">
                <a:solidFill>
                  <a:srgbClr val="006CFF"/>
                </a:solidFill>
              </a:rPr>
              <a:t>з пунктами 11 - 13 Порядку </a:t>
            </a:r>
            <a:r>
              <a:rPr lang="en-US" sz="3000" b="1" dirty="0" smtClean="0">
                <a:solidFill>
                  <a:srgbClr val="006CFF"/>
                </a:solidFill>
              </a:rPr>
              <a:t>N 153 </a:t>
            </a:r>
            <a:r>
              <a:rPr lang="uk-UA" sz="3000" b="1" dirty="0" err="1" smtClean="0"/>
              <a:t>проєкти</a:t>
            </a:r>
            <a:r>
              <a:rPr lang="uk-UA" sz="3000" b="1" dirty="0" smtClean="0"/>
              <a:t> (програми</a:t>
            </a:r>
            <a:r>
              <a:rPr lang="uk-UA" sz="3000" dirty="0" smtClean="0"/>
              <a:t>) підлягають </a:t>
            </a:r>
            <a:r>
              <a:rPr lang="uk-UA" sz="3000" b="1" dirty="0" smtClean="0">
                <a:solidFill>
                  <a:srgbClr val="006CFF"/>
                </a:solidFill>
              </a:rPr>
              <a:t>обов'язковій державній реєстрації</a:t>
            </a:r>
            <a:r>
              <a:rPr lang="uk-UA" sz="3000" dirty="0" smtClean="0"/>
              <a:t>. Державна реєстрація </a:t>
            </a:r>
            <a:r>
              <a:rPr lang="uk-UA" sz="3000" dirty="0" err="1" smtClean="0"/>
              <a:t>проєктів</a:t>
            </a:r>
            <a:r>
              <a:rPr lang="uk-UA" sz="3000" dirty="0" smtClean="0"/>
              <a:t> (програм) є підставою для акредитації їх виконавців, а також реалізації </a:t>
            </a:r>
            <a:r>
              <a:rPr lang="uk-UA" sz="3000" b="1" dirty="0" smtClean="0"/>
              <a:t>права на одержання відповідних пільг, </a:t>
            </a:r>
            <a:r>
              <a:rPr lang="uk-UA" sz="3000" dirty="0" smtClean="0"/>
              <a:t>привілеїв, імунітетів, передбачених законодавством та міжнародними договорами України. </a:t>
            </a:r>
            <a:r>
              <a:rPr lang="uk-UA" sz="3000" b="1" dirty="0" smtClean="0">
                <a:solidFill>
                  <a:srgbClr val="006CFF"/>
                </a:solidFill>
              </a:rPr>
              <a:t>Державна реєстрація </a:t>
            </a:r>
            <a:r>
              <a:rPr lang="uk-UA" sz="3000" b="1" dirty="0" err="1" smtClean="0">
                <a:solidFill>
                  <a:srgbClr val="006CFF"/>
                </a:solidFill>
              </a:rPr>
              <a:t>проєктів</a:t>
            </a:r>
            <a:r>
              <a:rPr lang="uk-UA" sz="3000" b="1" dirty="0" smtClean="0">
                <a:solidFill>
                  <a:srgbClr val="006CFF"/>
                </a:solidFill>
              </a:rPr>
              <a:t> (програм) провадиться Секретаріатом Кабінету Міністрів України.</a:t>
            </a:r>
          </a:p>
          <a:p>
            <a:pPr marL="0" indent="0" algn="just">
              <a:spcBef>
                <a:spcPts val="0"/>
              </a:spcBef>
              <a:buNone/>
            </a:pPr>
            <a:endParaRPr lang="uk-UA" sz="3000" dirty="0" smtClean="0"/>
          </a:p>
          <a:p>
            <a:pPr marL="0" indent="0" algn="just">
              <a:spcBef>
                <a:spcPts val="0"/>
              </a:spcBef>
              <a:buNone/>
            </a:pPr>
            <a:r>
              <a:rPr lang="uk-UA" sz="3000" dirty="0" smtClean="0"/>
              <a:t>Згідно з </a:t>
            </a:r>
            <a:r>
              <a:rPr lang="uk-UA" sz="3000" b="1" dirty="0" smtClean="0">
                <a:solidFill>
                  <a:srgbClr val="006CFF"/>
                </a:solidFill>
              </a:rPr>
              <a:t>пунктом 18 Порядку </a:t>
            </a:r>
            <a:r>
              <a:rPr lang="en-US" sz="3000" b="1" dirty="0" smtClean="0">
                <a:solidFill>
                  <a:srgbClr val="006CFF"/>
                </a:solidFill>
              </a:rPr>
              <a:t>N 153 </a:t>
            </a:r>
            <a:r>
              <a:rPr lang="uk-UA" sz="3000" dirty="0" smtClean="0"/>
              <a:t>державна реєстрація </a:t>
            </a:r>
            <a:r>
              <a:rPr lang="uk-UA" sz="3000" b="1" dirty="0" err="1" smtClean="0"/>
              <a:t>проєкту</a:t>
            </a:r>
            <a:r>
              <a:rPr lang="uk-UA" sz="3000" b="1" dirty="0" smtClean="0"/>
              <a:t> (програми</a:t>
            </a:r>
            <a:r>
              <a:rPr lang="uk-UA" sz="3000" dirty="0" smtClean="0"/>
              <a:t>) </a:t>
            </a:r>
            <a:r>
              <a:rPr lang="uk-UA" sz="3000" b="1" dirty="0" smtClean="0">
                <a:solidFill>
                  <a:srgbClr val="006CFF"/>
                </a:solidFill>
              </a:rPr>
              <a:t>підтверджується </a:t>
            </a:r>
            <a:r>
              <a:rPr lang="uk-UA" sz="3000" b="1" dirty="0" smtClean="0"/>
              <a:t>реєстраційною карткою </a:t>
            </a:r>
            <a:r>
              <a:rPr lang="uk-UA" sz="3000" b="1" dirty="0" err="1" smtClean="0"/>
              <a:t>проєкту</a:t>
            </a:r>
            <a:r>
              <a:rPr lang="uk-UA" sz="3000" b="1" dirty="0" smtClean="0"/>
              <a:t> (програми), </a:t>
            </a:r>
            <a:r>
              <a:rPr lang="uk-UA" sz="3000" dirty="0" smtClean="0"/>
              <a:t>складеною за формою згідно </a:t>
            </a:r>
            <a:r>
              <a:rPr lang="uk-UA" sz="3000" b="1" dirty="0" smtClean="0"/>
              <a:t>з додатком 1 </a:t>
            </a:r>
            <a:r>
              <a:rPr lang="uk-UA" sz="3000" dirty="0" smtClean="0"/>
              <a:t>до Порядку </a:t>
            </a:r>
            <a:r>
              <a:rPr lang="en-US" sz="3000" dirty="0" smtClean="0"/>
              <a:t>N 153. </a:t>
            </a:r>
            <a:r>
              <a:rPr lang="uk-UA" sz="3000" b="1" dirty="0" smtClean="0">
                <a:solidFill>
                  <a:srgbClr val="006CFF"/>
                </a:solidFill>
              </a:rPr>
              <a:t>У реєстраційній картці </a:t>
            </a:r>
            <a:r>
              <a:rPr lang="uk-UA" sz="3000" b="1" dirty="0" err="1" smtClean="0">
                <a:solidFill>
                  <a:srgbClr val="006CFF"/>
                </a:solidFill>
              </a:rPr>
              <a:t>проєкту</a:t>
            </a:r>
            <a:r>
              <a:rPr lang="uk-UA" sz="3000" b="1" dirty="0" smtClean="0">
                <a:solidFill>
                  <a:srgbClr val="006CFF"/>
                </a:solidFill>
              </a:rPr>
              <a:t> (програми) МТД робиться запис, який містить, зокрема, посилання на статтю міжнародного договору України щодо передбачених пільг</a:t>
            </a:r>
            <a:r>
              <a:rPr lang="uk-UA" sz="3000" dirty="0" smtClean="0"/>
              <a:t>.</a:t>
            </a:r>
          </a:p>
          <a:p>
            <a:pPr marL="0" indent="0">
              <a:spcBef>
                <a:spcPts val="0"/>
              </a:spcBef>
              <a:buNone/>
            </a:pPr>
            <a:endParaRPr lang="uk-UA" dirty="0"/>
          </a:p>
        </p:txBody>
      </p:sp>
    </p:spTree>
    <p:extLst>
      <p:ext uri="{BB962C8B-B14F-4D97-AF65-F5344CB8AC3E}">
        <p14:creationId xmlns:p14="http://schemas.microsoft.com/office/powerpoint/2010/main" val="3541135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7067682-2498-FB38-8F4D-269892B6ABDB}"/>
              </a:ext>
            </a:extLst>
          </p:cNvPr>
          <p:cNvSpPr>
            <a:spLocks noGrp="1"/>
          </p:cNvSpPr>
          <p:nvPr>
            <p:ph type="title"/>
          </p:nvPr>
        </p:nvSpPr>
        <p:spPr>
          <a:xfrm>
            <a:off x="1347355" y="353291"/>
            <a:ext cx="10515600" cy="642792"/>
          </a:xfrm>
        </p:spPr>
        <p:txBody>
          <a:bodyPr>
            <a:normAutofit fontScale="90000"/>
          </a:bodyPr>
          <a:lstStyle/>
          <a:p>
            <a:r>
              <a:rPr lang="uk-UA" sz="2800" b="1" dirty="0" smtClean="0">
                <a:solidFill>
                  <a:srgbClr val="0041B6"/>
                </a:solidFill>
              </a:rPr>
              <a:t>Додаток 1 до Порядку РЕЄСТРАЦІЙНА КАРТКА проекту (програми) </a:t>
            </a:r>
            <a:br>
              <a:rPr lang="uk-UA" sz="2800" b="1" dirty="0" smtClean="0">
                <a:solidFill>
                  <a:srgbClr val="0041B6"/>
                </a:solidFill>
              </a:rPr>
            </a:br>
            <a:endParaRPr lang="uk-UA" sz="2800" b="1" dirty="0">
              <a:solidFill>
                <a:srgbClr val="0041B6"/>
              </a:solidFill>
            </a:endParaRPr>
          </a:p>
        </p:txBody>
      </p:sp>
      <p:sp>
        <p:nvSpPr>
          <p:cNvPr id="3" name="Объект 2">
            <a:extLst>
              <a:ext uri="{FF2B5EF4-FFF2-40B4-BE49-F238E27FC236}">
                <a16:creationId xmlns:a16="http://schemas.microsoft.com/office/drawing/2014/main" xmlns="" id="{D94D8F80-C929-88A8-3E7C-759706F7FE16}"/>
              </a:ext>
            </a:extLst>
          </p:cNvPr>
          <p:cNvSpPr>
            <a:spLocks noGrp="1"/>
          </p:cNvSpPr>
          <p:nvPr>
            <p:ph idx="1"/>
          </p:nvPr>
        </p:nvSpPr>
        <p:spPr>
          <a:xfrm>
            <a:off x="838200" y="1236518"/>
            <a:ext cx="10976264" cy="5455227"/>
          </a:xfrm>
        </p:spPr>
        <p:txBody>
          <a:bodyPr>
            <a:normAutofit fontScale="47500" lnSpcReduction="20000"/>
          </a:bodyPr>
          <a:lstStyle/>
          <a:p>
            <a:pPr marL="0" indent="0" algn="just">
              <a:spcBef>
                <a:spcPts val="0"/>
              </a:spcBef>
              <a:buNone/>
            </a:pPr>
            <a:r>
              <a:rPr lang="uk-UA" sz="3000" dirty="0" smtClean="0"/>
              <a:t>Партнер з розвитку ___________________________________________________________________</a:t>
            </a:r>
          </a:p>
          <a:p>
            <a:pPr marL="0" indent="0" algn="just">
              <a:spcBef>
                <a:spcPts val="0"/>
              </a:spcBef>
              <a:buNone/>
            </a:pPr>
            <a:r>
              <a:rPr lang="uk-UA" sz="3000" dirty="0" smtClean="0"/>
              <a:t>                                                                                                (найменування)</a:t>
            </a:r>
          </a:p>
          <a:p>
            <a:pPr marL="0" indent="0" algn="just">
              <a:spcBef>
                <a:spcPts val="0"/>
              </a:spcBef>
              <a:buNone/>
            </a:pPr>
            <a:endParaRPr lang="uk-UA" sz="3000" dirty="0" smtClean="0"/>
          </a:p>
          <a:p>
            <a:pPr marL="0" indent="0" algn="just">
              <a:spcBef>
                <a:spcPts val="0"/>
              </a:spcBef>
              <a:buNone/>
            </a:pPr>
            <a:r>
              <a:rPr lang="uk-UA" sz="3000" dirty="0" smtClean="0"/>
              <a:t>Виконавець __________________________________________________________________________</a:t>
            </a:r>
          </a:p>
          <a:p>
            <a:pPr marL="0" indent="0" algn="just">
              <a:spcBef>
                <a:spcPts val="0"/>
              </a:spcBef>
              <a:buNone/>
            </a:pPr>
            <a:r>
              <a:rPr lang="uk-UA" sz="3000" dirty="0" smtClean="0"/>
              <a:t>                                                                         (найменування, код згідно з ЄДРПОУ або ДРФО (за наявності)</a:t>
            </a:r>
          </a:p>
          <a:p>
            <a:pPr marL="0" indent="0" algn="just">
              <a:spcBef>
                <a:spcPts val="0"/>
              </a:spcBef>
              <a:buNone/>
            </a:pPr>
            <a:endParaRPr lang="uk-UA" sz="3000" dirty="0" smtClean="0"/>
          </a:p>
          <a:p>
            <a:pPr marL="0" indent="0" algn="just">
              <a:spcBef>
                <a:spcPts val="0"/>
              </a:spcBef>
              <a:buNone/>
            </a:pPr>
            <a:r>
              <a:rPr lang="uk-UA" sz="3000" dirty="0" smtClean="0"/>
              <a:t>Реципієнт ____________________________________________________________________________</a:t>
            </a:r>
          </a:p>
          <a:p>
            <a:pPr marL="0" indent="0" algn="just">
              <a:spcBef>
                <a:spcPts val="0"/>
              </a:spcBef>
              <a:buNone/>
            </a:pPr>
            <a:r>
              <a:rPr lang="uk-UA" sz="3000" dirty="0" smtClean="0"/>
              <a:t>                                                                   (найменування, код згідно з ЄДРПОУ або ДРФО (за наявності)</a:t>
            </a:r>
          </a:p>
          <a:p>
            <a:pPr marL="0" indent="0" algn="just">
              <a:spcBef>
                <a:spcPts val="0"/>
              </a:spcBef>
              <a:buNone/>
            </a:pPr>
            <a:endParaRPr lang="uk-UA" sz="3000" dirty="0" smtClean="0"/>
          </a:p>
          <a:p>
            <a:pPr marL="0" indent="0" algn="just">
              <a:spcBef>
                <a:spcPts val="0"/>
              </a:spcBef>
              <a:buNone/>
            </a:pPr>
            <a:r>
              <a:rPr lang="uk-UA" sz="3000" dirty="0" err="1" smtClean="0"/>
              <a:t>Бенефіціар</a:t>
            </a:r>
            <a:r>
              <a:rPr lang="uk-UA" sz="3000" dirty="0" smtClean="0"/>
              <a:t>* ___________________________________________________________________________</a:t>
            </a:r>
          </a:p>
          <a:p>
            <a:pPr marL="0" indent="0" algn="just">
              <a:spcBef>
                <a:spcPts val="0"/>
              </a:spcBef>
              <a:buNone/>
            </a:pPr>
            <a:r>
              <a:rPr lang="uk-UA" sz="3000" dirty="0" smtClean="0"/>
              <a:t>                                                                                                                        (найменування)</a:t>
            </a:r>
          </a:p>
          <a:p>
            <a:pPr marL="0" indent="0" algn="just">
              <a:spcBef>
                <a:spcPts val="0"/>
              </a:spcBef>
              <a:buNone/>
            </a:pPr>
            <a:endParaRPr lang="uk-UA" sz="3000" dirty="0" smtClean="0"/>
          </a:p>
          <a:p>
            <a:pPr marL="0" indent="0" algn="just">
              <a:spcBef>
                <a:spcPts val="0"/>
              </a:spcBef>
              <a:buNone/>
            </a:pPr>
            <a:r>
              <a:rPr lang="uk-UA" sz="3000" dirty="0" smtClean="0"/>
              <a:t>Найменування проекту (програми) _______________________________________________________</a:t>
            </a:r>
          </a:p>
          <a:p>
            <a:pPr marL="0" indent="0" algn="just">
              <a:spcBef>
                <a:spcPts val="0"/>
              </a:spcBef>
              <a:buNone/>
            </a:pPr>
            <a:endParaRPr lang="uk-UA" sz="3000" dirty="0" smtClean="0"/>
          </a:p>
          <a:p>
            <a:pPr marL="0" indent="0" algn="just">
              <a:spcBef>
                <a:spcPts val="0"/>
              </a:spcBef>
              <a:buNone/>
            </a:pPr>
            <a:r>
              <a:rPr lang="uk-UA" sz="3000" dirty="0" smtClean="0"/>
              <a:t>Цілі та зміст проекту (програми) __________________________________________________________</a:t>
            </a:r>
          </a:p>
          <a:p>
            <a:pPr marL="0" indent="0" algn="just">
              <a:spcBef>
                <a:spcPts val="0"/>
              </a:spcBef>
              <a:buNone/>
            </a:pPr>
            <a:endParaRPr lang="uk-UA" sz="3000" dirty="0" smtClean="0"/>
          </a:p>
          <a:p>
            <a:pPr marL="0" indent="0" algn="just">
              <a:spcBef>
                <a:spcPts val="0"/>
              </a:spcBef>
              <a:buNone/>
            </a:pPr>
            <a:r>
              <a:rPr lang="uk-UA" sz="3000" dirty="0" smtClean="0"/>
              <a:t>Найменування стратегічного завдання***</a:t>
            </a:r>
          </a:p>
          <a:p>
            <a:pPr marL="0" indent="0" algn="just">
              <a:spcBef>
                <a:spcPts val="0"/>
              </a:spcBef>
              <a:buNone/>
            </a:pPr>
            <a:r>
              <a:rPr lang="uk-UA" sz="3000" dirty="0" smtClean="0"/>
              <a:t>_____________________________________________________________________________________</a:t>
            </a:r>
          </a:p>
          <a:p>
            <a:pPr marL="0" indent="0" algn="just">
              <a:spcBef>
                <a:spcPts val="0"/>
              </a:spcBef>
              <a:buNone/>
            </a:pPr>
            <a:endParaRPr lang="uk-UA" sz="3000" dirty="0" smtClean="0"/>
          </a:p>
          <a:p>
            <a:pPr marL="0" indent="0" algn="just">
              <a:spcBef>
                <a:spcPts val="0"/>
              </a:spcBef>
              <a:buNone/>
            </a:pPr>
            <a:r>
              <a:rPr lang="uk-UA" sz="3000" dirty="0" smtClean="0"/>
              <a:t>Кошторисна вартість ________________________________________________________________</a:t>
            </a:r>
          </a:p>
          <a:p>
            <a:pPr marL="0" indent="0" algn="just">
              <a:spcBef>
                <a:spcPts val="0"/>
              </a:spcBef>
              <a:buNone/>
            </a:pPr>
            <a:r>
              <a:rPr lang="ru-RU" sz="3000" dirty="0" smtClean="0"/>
              <a:t>Строк </a:t>
            </a:r>
            <a:r>
              <a:rPr lang="ru-RU" sz="3000" dirty="0" err="1" smtClean="0"/>
              <a:t>реалізації</a:t>
            </a:r>
            <a:r>
              <a:rPr lang="ru-RU" sz="3000" dirty="0" smtClean="0"/>
              <a:t> ________________________________________________________________________</a:t>
            </a:r>
          </a:p>
          <a:p>
            <a:pPr marL="0" indent="0" algn="just">
              <a:spcBef>
                <a:spcPts val="0"/>
              </a:spcBef>
              <a:buNone/>
            </a:pPr>
            <a:endParaRPr lang="ru-RU" sz="3000" dirty="0" smtClean="0"/>
          </a:p>
          <a:p>
            <a:pPr marL="0" indent="0" algn="just">
              <a:spcBef>
                <a:spcPts val="0"/>
              </a:spcBef>
              <a:buNone/>
            </a:pPr>
            <a:r>
              <a:rPr lang="ru-RU" sz="3000" dirty="0" err="1" smtClean="0"/>
              <a:t>Етапи</a:t>
            </a:r>
            <a:r>
              <a:rPr lang="ru-RU" sz="3000" dirty="0" smtClean="0"/>
              <a:t> </a:t>
            </a:r>
            <a:r>
              <a:rPr lang="ru-RU" sz="3000" dirty="0" err="1" smtClean="0"/>
              <a:t>реалізації</a:t>
            </a:r>
            <a:r>
              <a:rPr lang="ru-RU" sz="3000" dirty="0" smtClean="0"/>
              <a:t> ________________________________________________________________________</a:t>
            </a:r>
          </a:p>
          <a:p>
            <a:pPr marL="0" indent="0" algn="just">
              <a:spcBef>
                <a:spcPts val="0"/>
              </a:spcBef>
              <a:buNone/>
            </a:pPr>
            <a:endParaRPr lang="ru-RU" sz="3000" dirty="0" smtClean="0"/>
          </a:p>
          <a:p>
            <a:pPr marL="0" indent="0" algn="just">
              <a:spcBef>
                <a:spcPts val="0"/>
              </a:spcBef>
              <a:buNone/>
            </a:pPr>
            <a:r>
              <a:rPr lang="ru-RU" sz="3000" dirty="0" err="1" smtClean="0"/>
              <a:t>Реєстраційний</a:t>
            </a:r>
            <a:r>
              <a:rPr lang="ru-RU" sz="3000" dirty="0" smtClean="0"/>
              <a:t> номер проекту (</a:t>
            </a:r>
            <a:r>
              <a:rPr lang="ru-RU" sz="3000" dirty="0" err="1" smtClean="0"/>
              <a:t>програми</a:t>
            </a:r>
            <a:r>
              <a:rPr lang="ru-RU" sz="3000" dirty="0" smtClean="0"/>
              <a:t>), </a:t>
            </a:r>
            <a:r>
              <a:rPr lang="ru-RU" sz="3000" dirty="0" err="1" smtClean="0"/>
              <a:t>визначений</a:t>
            </a:r>
            <a:r>
              <a:rPr lang="ru-RU" sz="3000" dirty="0" smtClean="0"/>
              <a:t> партнером </a:t>
            </a:r>
            <a:r>
              <a:rPr lang="ru-RU" sz="3000" dirty="0" err="1" smtClean="0"/>
              <a:t>з</a:t>
            </a:r>
            <a:r>
              <a:rPr lang="ru-RU" sz="3000" dirty="0" smtClean="0"/>
              <a:t> </a:t>
            </a:r>
            <a:r>
              <a:rPr lang="ru-RU" sz="3000" dirty="0" err="1" smtClean="0"/>
              <a:t>розвитку</a:t>
            </a:r>
            <a:r>
              <a:rPr lang="ru-RU" sz="3000" dirty="0" smtClean="0"/>
              <a:t>, </a:t>
            </a:r>
            <a:r>
              <a:rPr lang="ru-RU" sz="3000" dirty="0" err="1" smtClean="0"/>
              <a:t>або</a:t>
            </a:r>
            <a:r>
              <a:rPr lang="ru-RU" sz="3000" dirty="0" smtClean="0"/>
              <a:t> номер контракту _____________</a:t>
            </a:r>
          </a:p>
          <a:p>
            <a:pPr marL="0" indent="0" algn="just">
              <a:spcBef>
                <a:spcPts val="0"/>
              </a:spcBef>
              <a:buNone/>
            </a:pPr>
            <a:endParaRPr lang="ru-RU" sz="3000" dirty="0" smtClean="0"/>
          </a:p>
          <a:p>
            <a:pPr marL="0" indent="0" algn="just">
              <a:spcBef>
                <a:spcPts val="0"/>
              </a:spcBef>
              <a:buNone/>
            </a:pPr>
            <a:r>
              <a:rPr lang="ru-RU" sz="3000" dirty="0" err="1" smtClean="0"/>
              <a:t>Міжнародний</a:t>
            </a:r>
            <a:r>
              <a:rPr lang="ru-RU" sz="3000" dirty="0" smtClean="0"/>
              <a:t> </a:t>
            </a:r>
            <a:r>
              <a:rPr lang="ru-RU" sz="3000" dirty="0" err="1" smtClean="0"/>
              <a:t>договір</a:t>
            </a:r>
            <a:r>
              <a:rPr lang="ru-RU" sz="3000" dirty="0" smtClean="0"/>
              <a:t> ___________________________________________________________________</a:t>
            </a:r>
          </a:p>
          <a:p>
            <a:pPr marL="0" indent="0" algn="just">
              <a:spcBef>
                <a:spcPts val="0"/>
              </a:spcBef>
              <a:buNone/>
            </a:pPr>
            <a:endParaRPr lang="ru-RU" sz="3000" dirty="0" smtClean="0"/>
          </a:p>
          <a:p>
            <a:pPr marL="0" indent="0" algn="just">
              <a:spcBef>
                <a:spcPts val="0"/>
              </a:spcBef>
              <a:buNone/>
            </a:pPr>
            <a:r>
              <a:rPr lang="ru-RU" sz="3000" dirty="0" err="1" smtClean="0"/>
              <a:t>Інші</a:t>
            </a:r>
            <a:r>
              <a:rPr lang="ru-RU" sz="3000" dirty="0" smtClean="0"/>
              <a:t> </a:t>
            </a:r>
            <a:r>
              <a:rPr lang="ru-RU" sz="3000" dirty="0" err="1" smtClean="0"/>
              <a:t>відомості</a:t>
            </a:r>
            <a:r>
              <a:rPr lang="ru-RU" sz="3000" dirty="0" smtClean="0"/>
              <a:t>**, </a:t>
            </a:r>
            <a:r>
              <a:rPr lang="ru-RU" sz="3000" dirty="0" err="1" smtClean="0"/>
              <a:t>що</a:t>
            </a:r>
            <a:r>
              <a:rPr lang="ru-RU" sz="3000" dirty="0" smtClean="0"/>
              <a:t> </a:t>
            </a:r>
            <a:r>
              <a:rPr lang="ru-RU" sz="3000" dirty="0" err="1" smtClean="0"/>
              <a:t>стосуються</a:t>
            </a:r>
            <a:r>
              <a:rPr lang="ru-RU" sz="3000" dirty="0" smtClean="0"/>
              <a:t> проекту (</a:t>
            </a:r>
            <a:r>
              <a:rPr lang="ru-RU" sz="3000" dirty="0" err="1" smtClean="0"/>
              <a:t>програми</a:t>
            </a:r>
            <a:r>
              <a:rPr lang="ru-RU" sz="3000" dirty="0" smtClean="0"/>
              <a:t>) (</a:t>
            </a:r>
            <a:r>
              <a:rPr lang="ru-RU" sz="3000" dirty="0" err="1" smtClean="0"/>
              <a:t>зазначається</a:t>
            </a:r>
            <a:r>
              <a:rPr lang="ru-RU" sz="3000" dirty="0"/>
              <a:t> </a:t>
            </a:r>
            <a:r>
              <a:rPr lang="ru-RU" sz="3000" b="1" dirty="0" smtClean="0"/>
              <a:t>в</a:t>
            </a:r>
            <a:r>
              <a:rPr lang="uk-UA" sz="2900" b="1" dirty="0" err="1" smtClean="0"/>
              <a:t>итяг</a:t>
            </a:r>
            <a:r>
              <a:rPr lang="uk-UA" sz="2900" b="1" dirty="0" smtClean="0"/>
              <a:t> з міжнародного договору або закону України щодо передбачених пільг із зазначенням відповідної статті)</a:t>
            </a:r>
            <a:endParaRPr lang="ru-RU" sz="2900" b="1" dirty="0" smtClean="0"/>
          </a:p>
          <a:p>
            <a:pPr marL="0" indent="0" algn="just">
              <a:spcBef>
                <a:spcPts val="0"/>
              </a:spcBef>
              <a:buNone/>
            </a:pPr>
            <a:endParaRPr lang="ru-RU" sz="3000" b="1" dirty="0" smtClean="0"/>
          </a:p>
          <a:p>
            <a:pPr marL="0" indent="0" algn="just">
              <a:spcBef>
                <a:spcPts val="0"/>
              </a:spcBef>
              <a:buNone/>
            </a:pPr>
            <a:r>
              <a:rPr lang="ru-RU" sz="3000" b="1" dirty="0" err="1" smtClean="0"/>
              <a:t>Державна</a:t>
            </a:r>
            <a:r>
              <a:rPr lang="ru-RU" sz="3000" b="1" dirty="0" smtClean="0"/>
              <a:t> </a:t>
            </a:r>
            <a:r>
              <a:rPr lang="ru-RU" sz="3000" b="1" dirty="0" err="1" smtClean="0"/>
              <a:t>реєстрація</a:t>
            </a:r>
            <a:r>
              <a:rPr lang="ru-RU" sz="3000" b="1" dirty="0" smtClean="0"/>
              <a:t> </a:t>
            </a:r>
            <a:r>
              <a:rPr lang="ru-RU" sz="3000" b="1" dirty="0" err="1" smtClean="0"/>
              <a:t>від</a:t>
            </a:r>
            <a:r>
              <a:rPr lang="ru-RU" sz="3000" b="1" dirty="0" smtClean="0"/>
              <a:t> ___ ____________ 20__ р.</a:t>
            </a:r>
          </a:p>
          <a:p>
            <a:pPr marL="0" indent="0" algn="just">
              <a:spcBef>
                <a:spcPts val="0"/>
              </a:spcBef>
              <a:buNone/>
            </a:pPr>
            <a:r>
              <a:rPr lang="ru-RU" sz="3000" dirty="0" smtClean="0"/>
              <a:t>Заступник Державного секретаря </a:t>
            </a:r>
            <a:r>
              <a:rPr lang="ru-RU" sz="3000" dirty="0" err="1" smtClean="0"/>
              <a:t>Кабінету</a:t>
            </a:r>
            <a:r>
              <a:rPr lang="ru-RU" sz="3000" dirty="0" smtClean="0"/>
              <a:t> </a:t>
            </a:r>
            <a:r>
              <a:rPr lang="ru-RU" sz="3000" dirty="0" err="1" smtClean="0"/>
              <a:t>Міністрів</a:t>
            </a:r>
            <a:r>
              <a:rPr lang="ru-RU" sz="3000" dirty="0" smtClean="0"/>
              <a:t> України </a:t>
            </a:r>
            <a:r>
              <a:rPr lang="ru-RU" sz="3000" dirty="0" err="1" smtClean="0"/>
              <a:t>чи</a:t>
            </a:r>
            <a:r>
              <a:rPr lang="ru-RU" sz="3000" dirty="0" smtClean="0"/>
              <a:t> </a:t>
            </a:r>
            <a:r>
              <a:rPr lang="ru-RU" sz="3000" dirty="0" err="1" smtClean="0"/>
              <a:t>інша</a:t>
            </a:r>
            <a:r>
              <a:rPr lang="ru-RU" sz="3000" dirty="0" smtClean="0"/>
              <a:t> </a:t>
            </a:r>
            <a:r>
              <a:rPr lang="ru-RU" sz="3000" dirty="0" err="1" smtClean="0"/>
              <a:t>уповноважена</a:t>
            </a:r>
            <a:r>
              <a:rPr lang="ru-RU" sz="3000" dirty="0" smtClean="0"/>
              <a:t> особа </a:t>
            </a:r>
            <a:r>
              <a:rPr lang="ru-RU" sz="3000" dirty="0" err="1" smtClean="0"/>
              <a:t>Секретаріату</a:t>
            </a:r>
            <a:r>
              <a:rPr lang="ru-RU" sz="3000" dirty="0" smtClean="0"/>
              <a:t> </a:t>
            </a:r>
            <a:r>
              <a:rPr lang="ru-RU" sz="3000" dirty="0" err="1" smtClean="0"/>
              <a:t>Кабінету</a:t>
            </a:r>
            <a:r>
              <a:rPr lang="ru-RU" sz="3000" dirty="0" smtClean="0"/>
              <a:t> </a:t>
            </a:r>
            <a:r>
              <a:rPr lang="ru-RU" sz="3000" dirty="0" err="1" smtClean="0"/>
              <a:t>Міністрів</a:t>
            </a:r>
            <a:r>
              <a:rPr lang="ru-RU" sz="3000" dirty="0" smtClean="0"/>
              <a:t> України</a:t>
            </a:r>
          </a:p>
          <a:p>
            <a:pPr marL="0" indent="0" algn="just">
              <a:spcBef>
                <a:spcPts val="0"/>
              </a:spcBef>
              <a:buNone/>
            </a:pPr>
            <a:r>
              <a:rPr lang="ru-RU" sz="3000" dirty="0" smtClean="0"/>
              <a:t>М. П.</a:t>
            </a:r>
          </a:p>
          <a:p>
            <a:pPr marL="0" indent="0" algn="just">
              <a:spcBef>
                <a:spcPts val="0"/>
              </a:spcBef>
              <a:buNone/>
            </a:pPr>
            <a:endParaRPr lang="ru-RU" sz="3000" dirty="0" smtClean="0"/>
          </a:p>
          <a:p>
            <a:pPr marL="0" indent="0" algn="just">
              <a:spcBef>
                <a:spcPts val="0"/>
              </a:spcBef>
              <a:buNone/>
            </a:pPr>
            <a:endParaRPr lang="en-US" sz="3000" dirty="0" smtClean="0"/>
          </a:p>
          <a:p>
            <a:pPr marL="0" indent="0" algn="just">
              <a:spcBef>
                <a:spcPts val="0"/>
              </a:spcBef>
              <a:buNone/>
            </a:pPr>
            <a:endParaRPr lang="uk-UA" sz="3000" dirty="0" smtClean="0"/>
          </a:p>
        </p:txBody>
      </p:sp>
    </p:spTree>
    <p:extLst>
      <p:ext uri="{BB962C8B-B14F-4D97-AF65-F5344CB8AC3E}">
        <p14:creationId xmlns:p14="http://schemas.microsoft.com/office/powerpoint/2010/main" val="1185289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52CE9AF-29A4-FF34-ED7F-72D6A070807B}"/>
              </a:ext>
            </a:extLst>
          </p:cNvPr>
          <p:cNvSpPr>
            <a:spLocks noGrp="1"/>
          </p:cNvSpPr>
          <p:nvPr>
            <p:ph type="title"/>
          </p:nvPr>
        </p:nvSpPr>
        <p:spPr>
          <a:xfrm>
            <a:off x="838200" y="365126"/>
            <a:ext cx="10515600" cy="1224684"/>
          </a:xfrm>
        </p:spPr>
        <p:txBody>
          <a:bodyPr>
            <a:normAutofit fontScale="90000"/>
          </a:bodyPr>
          <a:lstStyle/>
          <a:p>
            <a:r>
              <a:rPr lang="uk-UA" b="1" dirty="0" smtClean="0">
                <a:solidFill>
                  <a:srgbClr val="006CFF"/>
                </a:solidFill>
              </a:rPr>
              <a:t>Отримання</a:t>
            </a:r>
            <a:r>
              <a:rPr lang="ru-RU" b="1" dirty="0" smtClean="0">
                <a:solidFill>
                  <a:srgbClr val="006CFF"/>
                </a:solidFill>
              </a:rPr>
              <a:t> </a:t>
            </a:r>
            <a:r>
              <a:rPr lang="ru-RU" b="1" dirty="0" err="1" smtClean="0">
                <a:solidFill>
                  <a:srgbClr val="006CFF"/>
                </a:solidFill>
              </a:rPr>
              <a:t>грантів</a:t>
            </a:r>
            <a:r>
              <a:rPr lang="ru-RU" b="1" dirty="0" smtClean="0">
                <a:solidFill>
                  <a:srgbClr val="006CFF"/>
                </a:solidFill>
              </a:rPr>
              <a:t> в рамках </a:t>
            </a:r>
            <a:r>
              <a:rPr lang="ru-RU" b="1" dirty="0" err="1" smtClean="0">
                <a:solidFill>
                  <a:srgbClr val="006CFF"/>
                </a:solidFill>
              </a:rPr>
              <a:t>проєктів</a:t>
            </a:r>
            <a:r>
              <a:rPr lang="ru-RU" b="1" dirty="0" smtClean="0">
                <a:solidFill>
                  <a:srgbClr val="006CFF"/>
                </a:solidFill>
              </a:rPr>
              <a:t> </a:t>
            </a:r>
            <a:r>
              <a:rPr lang="ru-RU" b="1" dirty="0" err="1" smtClean="0">
                <a:solidFill>
                  <a:srgbClr val="006CFF"/>
                </a:solidFill>
              </a:rPr>
              <a:t>міжнародної</a:t>
            </a:r>
            <a:r>
              <a:rPr lang="ru-RU" b="1" dirty="0" smtClean="0">
                <a:solidFill>
                  <a:srgbClr val="006CFF"/>
                </a:solidFill>
              </a:rPr>
              <a:t> </a:t>
            </a:r>
            <a:r>
              <a:rPr lang="ru-RU" b="1" dirty="0" err="1" smtClean="0">
                <a:solidFill>
                  <a:srgbClr val="006CFF"/>
                </a:solidFill>
              </a:rPr>
              <a:t>технічної</a:t>
            </a:r>
            <a:r>
              <a:rPr lang="ru-RU" b="1" dirty="0" smtClean="0">
                <a:solidFill>
                  <a:srgbClr val="006CFF"/>
                </a:solidFill>
              </a:rPr>
              <a:t> </a:t>
            </a:r>
            <a:r>
              <a:rPr lang="ru-RU" b="1" dirty="0" err="1" smtClean="0">
                <a:solidFill>
                  <a:srgbClr val="006CFF"/>
                </a:solidFill>
              </a:rPr>
              <a:t>допомоги</a:t>
            </a:r>
            <a:endParaRPr lang="x-none" b="1" dirty="0">
              <a:solidFill>
                <a:srgbClr val="006CFF"/>
              </a:solidFill>
            </a:endParaRPr>
          </a:p>
        </p:txBody>
      </p:sp>
      <p:sp>
        <p:nvSpPr>
          <p:cNvPr id="3" name="Объект 2">
            <a:extLst>
              <a:ext uri="{FF2B5EF4-FFF2-40B4-BE49-F238E27FC236}">
                <a16:creationId xmlns:a16="http://schemas.microsoft.com/office/drawing/2014/main" xmlns="" id="{F40FD6E8-C0F6-07BD-4B55-CA42A295C2D1}"/>
              </a:ext>
            </a:extLst>
          </p:cNvPr>
          <p:cNvSpPr>
            <a:spLocks noGrp="1"/>
          </p:cNvSpPr>
          <p:nvPr>
            <p:ph idx="1"/>
          </p:nvPr>
        </p:nvSpPr>
        <p:spPr>
          <a:xfrm>
            <a:off x="838200" y="1724892"/>
            <a:ext cx="10446327" cy="4452072"/>
          </a:xfrm>
        </p:spPr>
        <p:txBody>
          <a:bodyPr>
            <a:normAutofit fontScale="77500" lnSpcReduction="20000"/>
          </a:bodyPr>
          <a:lstStyle/>
          <a:p>
            <a:pPr marL="0" indent="0">
              <a:buNone/>
            </a:pPr>
            <a:r>
              <a:rPr lang="ru-RU" sz="4000" dirty="0" err="1" smtClean="0"/>
              <a:t>Згідно</a:t>
            </a:r>
            <a:r>
              <a:rPr lang="ru-RU" sz="4000" dirty="0" smtClean="0"/>
              <a:t> </a:t>
            </a:r>
            <a:r>
              <a:rPr lang="ru-RU" sz="4000" dirty="0" err="1" smtClean="0"/>
              <a:t>з</a:t>
            </a:r>
            <a:r>
              <a:rPr lang="ru-RU" sz="4000" dirty="0" smtClean="0"/>
              <a:t> </a:t>
            </a:r>
            <a:r>
              <a:rPr lang="ru-RU" sz="4000" dirty="0" err="1" smtClean="0"/>
              <a:t>довідником</a:t>
            </a:r>
            <a:r>
              <a:rPr lang="ru-RU" sz="4000" dirty="0" smtClean="0"/>
              <a:t> </a:t>
            </a:r>
            <a:r>
              <a:rPr lang="ru-RU" sz="4000" dirty="0" err="1" smtClean="0"/>
              <a:t>інших</a:t>
            </a:r>
            <a:r>
              <a:rPr lang="ru-RU" sz="4000" dirty="0" smtClean="0"/>
              <a:t> </a:t>
            </a:r>
            <a:r>
              <a:rPr lang="ru-RU" sz="4000" dirty="0" err="1" smtClean="0"/>
              <a:t>податкових</a:t>
            </a:r>
            <a:r>
              <a:rPr lang="ru-RU" sz="4000" dirty="0" smtClean="0"/>
              <a:t> </a:t>
            </a:r>
            <a:r>
              <a:rPr lang="ru-RU" sz="4000" dirty="0" err="1" smtClean="0"/>
              <a:t>пільг</a:t>
            </a:r>
            <a:r>
              <a:rPr lang="ru-RU" sz="4000" dirty="0" smtClean="0"/>
              <a:t> дана </a:t>
            </a:r>
            <a:r>
              <a:rPr lang="ru-RU" sz="4000" dirty="0" err="1" smtClean="0"/>
              <a:t>пільга</a:t>
            </a:r>
            <a:r>
              <a:rPr lang="ru-RU" sz="4000" dirty="0" smtClean="0"/>
              <a:t> </a:t>
            </a:r>
            <a:r>
              <a:rPr lang="ru-RU" sz="4000" dirty="0" err="1" smtClean="0"/>
              <a:t>з</a:t>
            </a:r>
            <a:r>
              <a:rPr lang="ru-RU" sz="4000" dirty="0" smtClean="0"/>
              <a:t> </a:t>
            </a:r>
            <a:r>
              <a:rPr lang="ru-RU" sz="4000" dirty="0" err="1" smtClean="0"/>
              <a:t>податку</a:t>
            </a:r>
            <a:r>
              <a:rPr lang="ru-RU" sz="4000" dirty="0" smtClean="0"/>
              <a:t> на </a:t>
            </a:r>
            <a:r>
              <a:rPr lang="ru-RU" sz="4000" dirty="0" err="1" smtClean="0"/>
              <a:t>прибуток</a:t>
            </a:r>
            <a:r>
              <a:rPr lang="ru-RU" sz="4000" dirty="0" smtClean="0"/>
              <a:t> </a:t>
            </a:r>
            <a:r>
              <a:rPr lang="ru-RU" sz="4000" dirty="0" err="1" smtClean="0"/>
              <a:t>відображається</a:t>
            </a:r>
            <a:r>
              <a:rPr lang="ru-RU" sz="4000" dirty="0" smtClean="0"/>
              <a:t> по коду 11020217.</a:t>
            </a:r>
          </a:p>
          <a:p>
            <a:pPr marL="0" indent="0" algn="just">
              <a:buNone/>
            </a:pPr>
            <a:r>
              <a:rPr lang="uk-UA" sz="4000" dirty="0" smtClean="0"/>
              <a:t>Розрахунок прибутку, що звільняється від оподаткування здійснюється в додатку ПЗ і відображається в рядку 05 ПЗ декларації з податку на прибуток підприємств.</a:t>
            </a:r>
          </a:p>
          <a:p>
            <a:pPr marL="0" indent="0" algn="just">
              <a:buNone/>
            </a:pPr>
            <a:r>
              <a:rPr lang="uk-UA" sz="4000" dirty="0" smtClean="0"/>
              <a:t>Пільга з податку на прибуток відображається 	в додатку ПП  (звіт про суми податкових пільг) до декларації (</a:t>
            </a:r>
            <a:r>
              <a:rPr lang="ru-RU" sz="4000" dirty="0" smtClean="0"/>
              <a:t>18% </a:t>
            </a:r>
            <a:r>
              <a:rPr lang="ru-RU" sz="4000" dirty="0" err="1" smtClean="0"/>
              <a:t>від</a:t>
            </a:r>
            <a:r>
              <a:rPr lang="ru-RU" sz="4000" dirty="0" smtClean="0"/>
              <a:t> </a:t>
            </a:r>
            <a:r>
              <a:rPr lang="ru-RU" sz="4000" dirty="0" err="1" smtClean="0"/>
              <a:t>прибутку</a:t>
            </a:r>
            <a:r>
              <a:rPr lang="uk-UA" sz="4000" dirty="0" smtClean="0"/>
              <a:t>).</a:t>
            </a:r>
          </a:p>
          <a:p>
            <a:pPr marL="0" indent="0" algn="just">
              <a:buNone/>
            </a:pPr>
            <a:endParaRPr lang="ru-RU" sz="4000" dirty="0" smtClean="0"/>
          </a:p>
          <a:p>
            <a:pPr marL="0" indent="0" algn="r">
              <a:buNone/>
            </a:pPr>
            <a:r>
              <a:rPr lang="uk-UA" dirty="0" smtClean="0"/>
              <a:t> </a:t>
            </a:r>
            <a:endParaRPr lang="uk-UA" dirty="0"/>
          </a:p>
        </p:txBody>
      </p:sp>
    </p:spTree>
    <p:extLst>
      <p:ext uri="{BB962C8B-B14F-4D97-AF65-F5344CB8AC3E}">
        <p14:creationId xmlns:p14="http://schemas.microsoft.com/office/powerpoint/2010/main" val="1110721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14FDC0-4766-F22A-2477-8EA7478E11FC}"/>
              </a:ext>
            </a:extLst>
          </p:cNvPr>
          <p:cNvSpPr>
            <a:spLocks noGrp="1"/>
          </p:cNvSpPr>
          <p:nvPr>
            <p:ph type="title"/>
          </p:nvPr>
        </p:nvSpPr>
        <p:spPr>
          <a:xfrm>
            <a:off x="1174173" y="467592"/>
            <a:ext cx="10588335" cy="1558635"/>
          </a:xfrm>
        </p:spPr>
        <p:txBody>
          <a:bodyPr>
            <a:normAutofit fontScale="90000"/>
          </a:bodyPr>
          <a:lstStyle/>
          <a:p>
            <a:r>
              <a:rPr lang="uk-UA" b="1" i="1" dirty="0" smtClean="0">
                <a:solidFill>
                  <a:srgbClr val="006CFF"/>
                </a:solidFill>
              </a:rPr>
              <a:t>Щодо оподаткування грантів платникам єдиного податку третьої групи</a:t>
            </a:r>
            <a:r>
              <a:rPr lang="uk-UA" b="1" dirty="0" smtClean="0">
                <a:solidFill>
                  <a:srgbClr val="006CFF"/>
                </a:solidFill>
              </a:rPr>
              <a:t/>
            </a:r>
            <a:br>
              <a:rPr lang="uk-UA" b="1" dirty="0" smtClean="0">
                <a:solidFill>
                  <a:srgbClr val="006CFF"/>
                </a:solidFill>
              </a:rPr>
            </a:br>
            <a:endParaRPr lang="x-none" b="1" dirty="0">
              <a:solidFill>
                <a:srgbClr val="006CFF"/>
              </a:solidFill>
            </a:endParaRPr>
          </a:p>
        </p:txBody>
      </p:sp>
      <p:sp>
        <p:nvSpPr>
          <p:cNvPr id="3" name="Объект 2">
            <a:extLst>
              <a:ext uri="{FF2B5EF4-FFF2-40B4-BE49-F238E27FC236}">
                <a16:creationId xmlns:a16="http://schemas.microsoft.com/office/drawing/2014/main" xmlns="" id="{56F2D99A-F570-940B-05BB-6BA62A8582DB}"/>
              </a:ext>
            </a:extLst>
          </p:cNvPr>
          <p:cNvSpPr>
            <a:spLocks noGrp="1"/>
          </p:cNvSpPr>
          <p:nvPr>
            <p:ph idx="1"/>
          </p:nvPr>
        </p:nvSpPr>
        <p:spPr>
          <a:xfrm>
            <a:off x="945573" y="1683327"/>
            <a:ext cx="10855037" cy="4634346"/>
          </a:xfrm>
        </p:spPr>
        <p:txBody>
          <a:bodyPr>
            <a:normAutofit/>
          </a:bodyPr>
          <a:lstStyle/>
          <a:p>
            <a:pPr marL="0" indent="0">
              <a:spcBef>
                <a:spcPts val="0"/>
              </a:spcBef>
              <a:buNone/>
            </a:pPr>
            <a:r>
              <a:rPr lang="uk-UA" dirty="0"/>
              <a:t> </a:t>
            </a:r>
          </a:p>
          <a:p>
            <a:pPr algn="just"/>
            <a:r>
              <a:rPr lang="uk-UA" dirty="0" smtClean="0"/>
              <a:t>Відповідно до підпункту 2 пункту 292.1 статті 292 Кодексу доходом платника єдиного податку юридичної особи є будь-який дохід, включаючи дохід представництв, філій, відділень такої юридичної особи, отриманий протягом податкового (звітного) періоду в грошовій формі (готівковій та/або безготівковій); матеріальній або нематеріальній формі, визначеній пунктом 292.3 статті 292 Кодексу.</a:t>
            </a:r>
          </a:p>
          <a:p>
            <a:pPr algn="just"/>
            <a:r>
              <a:rPr lang="uk-UA" dirty="0" smtClean="0"/>
              <a:t>Дохід обліковується згідно з національними положеннями (стандартами) бухгалтерського обліку та/або іншими нормативно-правовими актами Міністерства фінансів України з питань бухгалтерського обліку</a:t>
            </a:r>
            <a:endParaRPr lang="uk-UA" dirty="0"/>
          </a:p>
        </p:txBody>
      </p:sp>
    </p:spTree>
    <p:extLst>
      <p:ext uri="{BB962C8B-B14F-4D97-AF65-F5344CB8AC3E}">
        <p14:creationId xmlns:p14="http://schemas.microsoft.com/office/powerpoint/2010/main" val="382407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14FDC0-4766-F22A-2477-8EA7478E11FC}"/>
              </a:ext>
            </a:extLst>
          </p:cNvPr>
          <p:cNvSpPr>
            <a:spLocks noGrp="1"/>
          </p:cNvSpPr>
          <p:nvPr>
            <p:ph type="title"/>
          </p:nvPr>
        </p:nvSpPr>
        <p:spPr>
          <a:xfrm>
            <a:off x="1246909" y="446810"/>
            <a:ext cx="9466118" cy="1735282"/>
          </a:xfrm>
        </p:spPr>
        <p:txBody>
          <a:bodyPr>
            <a:normAutofit fontScale="90000"/>
          </a:bodyPr>
          <a:lstStyle/>
          <a:p>
            <a:r>
              <a:rPr lang="uk-UA" b="1" i="1" dirty="0" smtClean="0">
                <a:solidFill>
                  <a:srgbClr val="006CFF"/>
                </a:solidFill>
              </a:rPr>
              <a:t>Щодо оподаткування грантів платникам єдиного податку третьої групи</a:t>
            </a:r>
            <a:r>
              <a:rPr lang="uk-UA" b="1" dirty="0" smtClean="0">
                <a:solidFill>
                  <a:srgbClr val="006CFF"/>
                </a:solidFill>
              </a:rPr>
              <a:t/>
            </a:r>
            <a:br>
              <a:rPr lang="uk-UA" b="1" dirty="0" smtClean="0">
                <a:solidFill>
                  <a:srgbClr val="006CFF"/>
                </a:solidFill>
              </a:rPr>
            </a:br>
            <a:endParaRPr lang="x-none" b="1" dirty="0">
              <a:solidFill>
                <a:srgbClr val="006CFF"/>
              </a:solidFill>
            </a:endParaRPr>
          </a:p>
        </p:txBody>
      </p:sp>
      <p:sp>
        <p:nvSpPr>
          <p:cNvPr id="3" name="Объект 2">
            <a:extLst>
              <a:ext uri="{FF2B5EF4-FFF2-40B4-BE49-F238E27FC236}">
                <a16:creationId xmlns:a16="http://schemas.microsoft.com/office/drawing/2014/main" xmlns="" id="{56F2D99A-F570-940B-05BB-6BA62A8582DB}"/>
              </a:ext>
            </a:extLst>
          </p:cNvPr>
          <p:cNvSpPr>
            <a:spLocks noGrp="1"/>
          </p:cNvSpPr>
          <p:nvPr>
            <p:ph idx="1"/>
          </p:nvPr>
        </p:nvSpPr>
        <p:spPr>
          <a:xfrm>
            <a:off x="945573" y="1787236"/>
            <a:ext cx="10855037" cy="4530437"/>
          </a:xfrm>
        </p:spPr>
        <p:txBody>
          <a:bodyPr>
            <a:normAutofit lnSpcReduction="10000"/>
          </a:bodyPr>
          <a:lstStyle/>
          <a:p>
            <a:pPr algn="just"/>
            <a:r>
              <a:rPr lang="uk-UA" dirty="0"/>
              <a:t> </a:t>
            </a:r>
            <a:r>
              <a:rPr lang="uk-UA" dirty="0" smtClean="0"/>
              <a:t>До складу доходу, визначеного статтею 292 Кодексу, не включаються, зокрема:</a:t>
            </a:r>
          </a:p>
          <a:p>
            <a:pPr algn="just"/>
            <a:r>
              <a:rPr lang="uk-UA" dirty="0" smtClean="0"/>
              <a:t>суми коштів цільового призначення, що надійшли від Пенсійного фонду та інших фондів загальнообов’язкового державного соціального страхування, з бюджетів або державних цільових фондів, у тому числі в межах державних або місцевих програм (підпункт 4 пункту 292.11 статті 292 Кодексу);</a:t>
            </a:r>
          </a:p>
          <a:p>
            <a:pPr algn="just"/>
            <a:r>
              <a:rPr lang="uk-UA" dirty="0" smtClean="0"/>
              <a:t>суми коштів та вартість майна, отриманих платником податку – юридичною особою у вигляді бюджетного гранту, за умови його цільового використання (абзац перший підпункту 12 пункту 292.11 статті 292 Кодексу)</a:t>
            </a:r>
            <a:endParaRPr lang="uk-UA" dirty="0"/>
          </a:p>
        </p:txBody>
      </p:sp>
    </p:spTree>
    <p:extLst>
      <p:ext uri="{BB962C8B-B14F-4D97-AF65-F5344CB8AC3E}">
        <p14:creationId xmlns:p14="http://schemas.microsoft.com/office/powerpoint/2010/main" val="382407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317026"/>
          </a:xfrm>
        </p:spPr>
        <p:txBody>
          <a:bodyPr>
            <a:normAutofit/>
          </a:bodyPr>
          <a:lstStyle/>
          <a:p>
            <a:r>
              <a:rPr lang="uk-UA" sz="3600" b="1" i="1" dirty="0" smtClean="0">
                <a:solidFill>
                  <a:srgbClr val="006CFF"/>
                </a:solidFill>
              </a:rPr>
              <a:t>Щодо оподаткування грантів платникам єдиного податку третьої групи</a:t>
            </a:r>
            <a:endParaRPr lang="uk-UA" sz="3600" b="1" dirty="0"/>
          </a:p>
        </p:txBody>
      </p:sp>
      <p:sp>
        <p:nvSpPr>
          <p:cNvPr id="3" name="Місце для вмісту 2"/>
          <p:cNvSpPr>
            <a:spLocks noGrp="1"/>
          </p:cNvSpPr>
          <p:nvPr>
            <p:ph idx="1"/>
          </p:nvPr>
        </p:nvSpPr>
        <p:spPr>
          <a:xfrm>
            <a:off x="838200" y="1561381"/>
            <a:ext cx="10515600" cy="5011947"/>
          </a:xfrm>
        </p:spPr>
        <p:txBody>
          <a:bodyPr>
            <a:noAutofit/>
          </a:bodyPr>
          <a:lstStyle/>
          <a:p>
            <a:pPr marL="0" indent="0" algn="just">
              <a:lnSpc>
                <a:spcPct val="100000"/>
              </a:lnSpc>
              <a:spcBef>
                <a:spcPts val="0"/>
              </a:spcBef>
              <a:buNone/>
            </a:pPr>
            <a:r>
              <a:rPr lang="uk-UA" sz="2000" dirty="0" smtClean="0">
                <a:cs typeface="Times New Roman" pitchFamily="18" charset="0"/>
              </a:rPr>
              <a:t>Законом України » від </a:t>
            </a:r>
            <a:r>
              <a:rPr lang="ru-RU" sz="2000" dirty="0" smtClean="0">
                <a:cs typeface="Times New Roman" pitchFamily="18" charset="0"/>
              </a:rPr>
              <a:t>18 </a:t>
            </a:r>
            <a:r>
              <a:rPr lang="ru-RU" sz="2000" dirty="0" err="1" smtClean="0">
                <a:cs typeface="Times New Roman" pitchFamily="18" charset="0"/>
              </a:rPr>
              <a:t>березня</a:t>
            </a:r>
            <a:r>
              <a:rPr lang="ru-RU" sz="2000" dirty="0" smtClean="0">
                <a:cs typeface="Times New Roman" pitchFamily="18" charset="0"/>
              </a:rPr>
              <a:t> 2004 року № 1621-IV </a:t>
            </a:r>
            <a:r>
              <a:rPr lang="uk-UA" sz="2000" dirty="0" smtClean="0">
                <a:cs typeface="Times New Roman" pitchFamily="18" charset="0"/>
              </a:rPr>
              <a:t>«</a:t>
            </a:r>
            <a:r>
              <a:rPr lang="uk-UA" sz="2000" b="1" dirty="0" smtClean="0">
                <a:solidFill>
                  <a:srgbClr val="006CFF"/>
                </a:solidFill>
                <a:cs typeface="Times New Roman" pitchFamily="18" charset="0"/>
              </a:rPr>
              <a:t>Про державні цільові програми </a:t>
            </a:r>
            <a:r>
              <a:rPr lang="ru-RU" sz="2000" dirty="0" smtClean="0">
                <a:cs typeface="Times New Roman" pitchFamily="18" charset="0"/>
              </a:rPr>
              <a:t>(</a:t>
            </a:r>
            <a:r>
              <a:rPr lang="ru-RU" sz="2000" dirty="0" err="1" smtClean="0">
                <a:cs typeface="Times New Roman" pitchFamily="18" charset="0"/>
              </a:rPr>
              <a:t>далі</a:t>
            </a:r>
            <a:r>
              <a:rPr lang="ru-RU" sz="2000" dirty="0" smtClean="0">
                <a:cs typeface="Times New Roman" pitchFamily="18" charset="0"/>
              </a:rPr>
              <a:t> – Закон № 1621-IV)  </a:t>
            </a:r>
            <a:r>
              <a:rPr lang="ru-RU" sz="2000" dirty="0" err="1" smtClean="0">
                <a:cs typeface="Times New Roman" pitchFamily="18" charset="0"/>
              </a:rPr>
              <a:t>визначено</a:t>
            </a:r>
            <a:r>
              <a:rPr lang="ru-RU" sz="2000" dirty="0" smtClean="0">
                <a:cs typeface="Times New Roman" pitchFamily="18" charset="0"/>
              </a:rPr>
              <a:t> засади </a:t>
            </a:r>
            <a:r>
              <a:rPr lang="ru-RU" sz="2000" dirty="0" err="1" smtClean="0">
                <a:cs typeface="Times New Roman" pitchFamily="18" charset="0"/>
              </a:rPr>
              <a:t>розроблення</a:t>
            </a:r>
            <a:r>
              <a:rPr lang="ru-RU" sz="2000" dirty="0" smtClean="0">
                <a:cs typeface="Times New Roman" pitchFamily="18" charset="0"/>
              </a:rPr>
              <a:t>, </a:t>
            </a:r>
            <a:r>
              <a:rPr lang="ru-RU" sz="2000" dirty="0" err="1" smtClean="0">
                <a:cs typeface="Times New Roman" pitchFamily="18" charset="0"/>
              </a:rPr>
              <a:t>затвердження</a:t>
            </a:r>
            <a:r>
              <a:rPr lang="ru-RU" sz="2000" dirty="0" smtClean="0">
                <a:cs typeface="Times New Roman" pitchFamily="18" charset="0"/>
              </a:rPr>
              <a:t> та </a:t>
            </a:r>
            <a:r>
              <a:rPr lang="ru-RU" sz="2000" dirty="0" err="1" smtClean="0">
                <a:cs typeface="Times New Roman" pitchFamily="18" charset="0"/>
              </a:rPr>
              <a:t>виконання</a:t>
            </a:r>
            <a:r>
              <a:rPr lang="ru-RU" sz="2000" dirty="0" smtClean="0">
                <a:cs typeface="Times New Roman" pitchFamily="18" charset="0"/>
              </a:rPr>
              <a:t> </a:t>
            </a:r>
            <a:r>
              <a:rPr lang="ru-RU" sz="2000" dirty="0" err="1" smtClean="0">
                <a:cs typeface="Times New Roman" pitchFamily="18" charset="0"/>
              </a:rPr>
              <a:t>державних</a:t>
            </a:r>
            <a:r>
              <a:rPr lang="ru-RU" sz="2000" dirty="0" smtClean="0">
                <a:cs typeface="Times New Roman" pitchFamily="18" charset="0"/>
              </a:rPr>
              <a:t> </a:t>
            </a:r>
            <a:r>
              <a:rPr lang="ru-RU" sz="2000" dirty="0" err="1" smtClean="0">
                <a:cs typeface="Times New Roman" pitchFamily="18" charset="0"/>
              </a:rPr>
              <a:t>цільових</a:t>
            </a:r>
            <a:r>
              <a:rPr lang="ru-RU" sz="2000" dirty="0" smtClean="0">
                <a:cs typeface="Times New Roman" pitchFamily="18" charset="0"/>
              </a:rPr>
              <a:t> </a:t>
            </a:r>
            <a:r>
              <a:rPr lang="ru-RU" sz="2000" dirty="0" err="1" smtClean="0">
                <a:cs typeface="Times New Roman" pitchFamily="18" charset="0"/>
              </a:rPr>
              <a:t>програм</a:t>
            </a:r>
            <a:r>
              <a:rPr lang="ru-RU" sz="2000" dirty="0" smtClean="0">
                <a:cs typeface="Times New Roman" pitchFamily="18" charset="0"/>
              </a:rPr>
              <a:t>. </a:t>
            </a:r>
          </a:p>
          <a:p>
            <a:pPr marL="0" indent="0" algn="just">
              <a:lnSpc>
                <a:spcPct val="100000"/>
              </a:lnSpc>
              <a:spcBef>
                <a:spcPts val="0"/>
              </a:spcBef>
              <a:buNone/>
            </a:pPr>
            <a:r>
              <a:rPr lang="uk-UA" sz="2000" b="1" dirty="0" smtClean="0">
                <a:cs typeface="Times New Roman" pitchFamily="18" charset="0"/>
              </a:rPr>
              <a:t>Державна </a:t>
            </a:r>
            <a:r>
              <a:rPr lang="uk-UA" sz="2000" b="1" dirty="0">
                <a:cs typeface="Times New Roman" pitchFamily="18" charset="0"/>
              </a:rPr>
              <a:t>цільова програма </a:t>
            </a:r>
            <a:r>
              <a:rPr lang="uk-UA" sz="2000" dirty="0">
                <a:cs typeface="Times New Roman" pitchFamily="18" charset="0"/>
              </a:rPr>
              <a:t>- це комплекс взаємопов'язаних завдань і заходів, які спрямовані на розв'язання найважливіших проблем розвитку держави, окремих галузей економіки або адміністративно-територіальних одиниць, здійснюються з використанням коштів Державного бюджету України та узгоджені за строками виконання, складом виконавців, ресурсним забезпеченням. </a:t>
            </a:r>
            <a:endParaRPr lang="uk-UA" sz="2000" dirty="0" smtClean="0">
              <a:cs typeface="Times New Roman" pitchFamily="18" charset="0"/>
            </a:endParaRPr>
          </a:p>
          <a:p>
            <a:pPr marL="0" indent="0" algn="just">
              <a:lnSpc>
                <a:spcPct val="100000"/>
              </a:lnSpc>
              <a:spcBef>
                <a:spcPts val="0"/>
              </a:spcBef>
              <a:buNone/>
            </a:pPr>
            <a:r>
              <a:rPr lang="uk-UA" sz="2000" b="1" dirty="0" smtClean="0">
                <a:cs typeface="Times New Roman" pitchFamily="18" charset="0"/>
              </a:rPr>
              <a:t>Державні </a:t>
            </a:r>
            <a:r>
              <a:rPr lang="uk-UA" sz="2000" b="1" dirty="0">
                <a:cs typeface="Times New Roman" pitchFamily="18" charset="0"/>
              </a:rPr>
              <a:t>цільові програми поділяються на</a:t>
            </a:r>
            <a:r>
              <a:rPr lang="uk-UA" sz="2000" b="1" dirty="0" smtClean="0">
                <a:cs typeface="Times New Roman" pitchFamily="18" charset="0"/>
              </a:rPr>
              <a:t>:</a:t>
            </a:r>
          </a:p>
          <a:p>
            <a:pPr marL="0" indent="0" algn="just">
              <a:lnSpc>
                <a:spcPct val="100000"/>
              </a:lnSpc>
              <a:spcBef>
                <a:spcPts val="0"/>
              </a:spcBef>
              <a:buNone/>
            </a:pPr>
            <a:r>
              <a:rPr lang="uk-UA" sz="2000" dirty="0" smtClean="0">
                <a:cs typeface="Times New Roman" pitchFamily="18" charset="0"/>
              </a:rPr>
              <a:t> загальнодержавні </a:t>
            </a:r>
            <a:r>
              <a:rPr lang="uk-UA" sz="2000" dirty="0">
                <a:cs typeface="Times New Roman" pitchFamily="18" charset="0"/>
              </a:rPr>
              <a:t>програми економічного, науково-технічного, соціального, національно-культурного розвитку, охорони довкілля (далі - загальнодержавні програми) - це програми, які охоплюють всю територію держави або значну кількість її регіонів, мають довгостроковий період виконання і здійснюються центральними та місцевими органами виконавчої влади; </a:t>
            </a:r>
            <a:endParaRPr lang="uk-UA" sz="2000" dirty="0" smtClean="0">
              <a:cs typeface="Times New Roman" pitchFamily="18" charset="0"/>
            </a:endParaRPr>
          </a:p>
          <a:p>
            <a:pPr marL="0" indent="0" algn="just">
              <a:lnSpc>
                <a:spcPct val="100000"/>
              </a:lnSpc>
              <a:spcBef>
                <a:spcPts val="0"/>
              </a:spcBef>
              <a:buNone/>
            </a:pPr>
            <a:r>
              <a:rPr lang="uk-UA" sz="2000" dirty="0" smtClean="0">
                <a:cs typeface="Times New Roman" pitchFamily="18" charset="0"/>
              </a:rPr>
              <a:t>інші </a:t>
            </a:r>
            <a:r>
              <a:rPr lang="uk-UA" sz="2000" dirty="0">
                <a:cs typeface="Times New Roman" pitchFamily="18" charset="0"/>
              </a:rPr>
              <a:t>програми, метою яких є розв'язання окремих проблем розвитку економіки і суспільства, а також проблем розвитку окремих галузей економіки та адміністративно-територіальних одиниць, що потребують державної підтримки. </a:t>
            </a:r>
          </a:p>
          <a:p>
            <a:endParaRPr lang="uk-UA" sz="1800" dirty="0">
              <a:cs typeface="Times New Roman" pitchFamily="18" charset="0"/>
            </a:endParaRPr>
          </a:p>
        </p:txBody>
      </p:sp>
    </p:spTree>
    <p:extLst>
      <p:ext uri="{BB962C8B-B14F-4D97-AF65-F5344CB8AC3E}">
        <p14:creationId xmlns:p14="http://schemas.microsoft.com/office/powerpoint/2010/main" val="1584331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317026"/>
          </a:xfrm>
        </p:spPr>
        <p:txBody>
          <a:bodyPr/>
          <a:lstStyle/>
          <a:p>
            <a:r>
              <a:rPr lang="uk-UA" b="1" i="1" dirty="0">
                <a:solidFill>
                  <a:srgbClr val="006CFF"/>
                </a:solidFill>
              </a:rPr>
              <a:t>Щодо оподаткування грантів платникам єдиного податку третьої групи</a:t>
            </a:r>
            <a:endParaRPr lang="uk-UA" dirty="0"/>
          </a:p>
        </p:txBody>
      </p:sp>
      <p:sp>
        <p:nvSpPr>
          <p:cNvPr id="3" name="Місце для вмісту 2"/>
          <p:cNvSpPr>
            <a:spLocks noGrp="1"/>
          </p:cNvSpPr>
          <p:nvPr>
            <p:ph idx="1"/>
          </p:nvPr>
        </p:nvSpPr>
        <p:spPr>
          <a:xfrm>
            <a:off x="838200" y="1808018"/>
            <a:ext cx="10515600" cy="4353791"/>
          </a:xfrm>
        </p:spPr>
        <p:txBody>
          <a:bodyPr>
            <a:noAutofit/>
          </a:bodyPr>
          <a:lstStyle/>
          <a:p>
            <a:pPr marL="0" indent="0">
              <a:buNone/>
            </a:pPr>
            <a:endParaRPr lang="ru-RU" dirty="0" smtClean="0">
              <a:cs typeface="Times New Roman" pitchFamily="18" charset="0"/>
            </a:endParaRPr>
          </a:p>
          <a:p>
            <a:pPr marL="0" indent="0" algn="just">
              <a:buNone/>
            </a:pPr>
            <a:r>
              <a:rPr lang="ru-RU" dirty="0" err="1" smtClean="0">
                <a:cs typeface="Times New Roman" pitchFamily="18" charset="0"/>
              </a:rPr>
              <a:t>Статтею</a:t>
            </a:r>
            <a:r>
              <a:rPr lang="ru-RU" dirty="0" smtClean="0">
                <a:cs typeface="Times New Roman" pitchFamily="18" charset="0"/>
              </a:rPr>
              <a:t> 10 Закону № </a:t>
            </a:r>
            <a:r>
              <a:rPr lang="ru-RU" dirty="0">
                <a:cs typeface="Times New Roman" pitchFamily="18" charset="0"/>
              </a:rPr>
              <a:t>1621-IV</a:t>
            </a:r>
            <a:r>
              <a:rPr lang="ru-RU" dirty="0" smtClean="0">
                <a:cs typeface="Times New Roman" pitchFamily="18" charset="0"/>
              </a:rPr>
              <a:t> </a:t>
            </a:r>
            <a:r>
              <a:rPr lang="ru-RU" dirty="0" err="1" smtClean="0">
                <a:cs typeface="Times New Roman" pitchFamily="18" charset="0"/>
              </a:rPr>
              <a:t>передбачено</a:t>
            </a:r>
            <a:r>
              <a:rPr lang="ru-RU" dirty="0" smtClean="0">
                <a:cs typeface="Times New Roman" pitchFamily="18" charset="0"/>
              </a:rPr>
              <a:t>, </a:t>
            </a:r>
            <a:r>
              <a:rPr lang="ru-RU" dirty="0" err="1" smtClean="0">
                <a:cs typeface="Times New Roman" pitchFamily="18" charset="0"/>
              </a:rPr>
              <a:t>що</a:t>
            </a:r>
            <a:r>
              <a:rPr lang="ru-RU" dirty="0" smtClean="0">
                <a:cs typeface="Times New Roman" pitchFamily="18" charset="0"/>
              </a:rPr>
              <a:t>:  </a:t>
            </a:r>
          </a:p>
          <a:p>
            <a:pPr marL="0" indent="0" algn="just">
              <a:buNone/>
            </a:pPr>
            <a:r>
              <a:rPr lang="ru-RU" b="1" dirty="0" smtClean="0">
                <a:cs typeface="Times New Roman" pitchFamily="18" charset="0"/>
              </a:rPr>
              <a:t>з</a:t>
            </a:r>
            <a:r>
              <a:rPr lang="uk-UA" b="1" dirty="0" err="1" smtClean="0">
                <a:cs typeface="Times New Roman" pitchFamily="18" charset="0"/>
              </a:rPr>
              <a:t>агальнодержавні</a:t>
            </a:r>
            <a:r>
              <a:rPr lang="uk-UA" b="1" dirty="0" smtClean="0">
                <a:cs typeface="Times New Roman" pitchFamily="18" charset="0"/>
              </a:rPr>
              <a:t> </a:t>
            </a:r>
            <a:r>
              <a:rPr lang="uk-UA" b="1" dirty="0">
                <a:cs typeface="Times New Roman" pitchFamily="18" charset="0"/>
              </a:rPr>
              <a:t>програми </a:t>
            </a:r>
            <a:r>
              <a:rPr lang="uk-UA" dirty="0">
                <a:cs typeface="Times New Roman" pitchFamily="18" charset="0"/>
              </a:rPr>
              <a:t>економічного, науково-технічного, соціального, національно-культурного розвитку, охорони довкілля за поданням Кабінету Міністрів України </a:t>
            </a:r>
            <a:r>
              <a:rPr lang="uk-UA" b="1" dirty="0">
                <a:cs typeface="Times New Roman" pitchFamily="18" charset="0"/>
              </a:rPr>
              <a:t>затверджуються законом</a:t>
            </a:r>
            <a:r>
              <a:rPr lang="uk-UA" dirty="0">
                <a:cs typeface="Times New Roman" pitchFamily="18" charset="0"/>
              </a:rPr>
              <a:t>. </a:t>
            </a:r>
          </a:p>
          <a:p>
            <a:pPr marL="0" indent="0" algn="just">
              <a:buNone/>
            </a:pPr>
            <a:r>
              <a:rPr lang="uk-UA" b="1" dirty="0" smtClean="0">
                <a:cs typeface="Times New Roman" pitchFamily="18" charset="0"/>
              </a:rPr>
              <a:t>інші </a:t>
            </a:r>
            <a:r>
              <a:rPr lang="uk-UA" b="1" dirty="0">
                <a:cs typeface="Times New Roman" pitchFamily="18" charset="0"/>
              </a:rPr>
              <a:t>державні цільові програми </a:t>
            </a:r>
            <a:r>
              <a:rPr lang="uk-UA" dirty="0">
                <a:cs typeface="Times New Roman" pitchFamily="18" charset="0"/>
              </a:rPr>
              <a:t>за поданням державних замовників </a:t>
            </a:r>
            <a:r>
              <a:rPr lang="uk-UA" b="1" dirty="0">
                <a:cs typeface="Times New Roman" pitchFamily="18" charset="0"/>
              </a:rPr>
              <a:t>затверджуються Кабінетом Міністрів України</a:t>
            </a:r>
          </a:p>
          <a:p>
            <a:pPr marL="0" indent="0">
              <a:buNone/>
            </a:pPr>
            <a:endParaRPr lang="uk-UA" sz="1800" dirty="0">
              <a:cs typeface="Times New Roman" pitchFamily="18" charset="0"/>
            </a:endParaRPr>
          </a:p>
        </p:txBody>
      </p:sp>
    </p:spTree>
    <p:extLst>
      <p:ext uri="{BB962C8B-B14F-4D97-AF65-F5344CB8AC3E}">
        <p14:creationId xmlns:p14="http://schemas.microsoft.com/office/powerpoint/2010/main" val="2908222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EE5F1F0-F4A5-317A-476D-840C8570ED03}"/>
              </a:ext>
            </a:extLst>
          </p:cNvPr>
          <p:cNvSpPr>
            <a:spLocks noGrp="1"/>
          </p:cNvSpPr>
          <p:nvPr>
            <p:ph type="title"/>
          </p:nvPr>
        </p:nvSpPr>
        <p:spPr/>
        <p:txBody>
          <a:bodyPr/>
          <a:lstStyle/>
          <a:p>
            <a:r>
              <a:rPr lang="uk-UA" b="1" dirty="0" smtClean="0">
                <a:solidFill>
                  <a:srgbClr val="006CFF"/>
                </a:solidFill>
              </a:rPr>
              <a:t>Визначення гранту</a:t>
            </a:r>
            <a:endParaRPr lang="x-none" b="1" dirty="0">
              <a:solidFill>
                <a:srgbClr val="006CFF"/>
              </a:solidFill>
            </a:endParaRPr>
          </a:p>
        </p:txBody>
      </p:sp>
      <p:sp>
        <p:nvSpPr>
          <p:cNvPr id="3" name="Объект 2">
            <a:extLst>
              <a:ext uri="{FF2B5EF4-FFF2-40B4-BE49-F238E27FC236}">
                <a16:creationId xmlns:a16="http://schemas.microsoft.com/office/drawing/2014/main" xmlns="" id="{975F4500-A415-8F5F-8948-F61E455A14A2}"/>
              </a:ext>
            </a:extLst>
          </p:cNvPr>
          <p:cNvSpPr>
            <a:spLocks noGrp="1"/>
          </p:cNvSpPr>
          <p:nvPr>
            <p:ph idx="1"/>
          </p:nvPr>
        </p:nvSpPr>
        <p:spPr>
          <a:xfrm>
            <a:off x="838200" y="1371600"/>
            <a:ext cx="10515600" cy="4805363"/>
          </a:xfrm>
        </p:spPr>
        <p:txBody>
          <a:bodyPr>
            <a:normAutofit lnSpcReduction="10000"/>
          </a:bodyPr>
          <a:lstStyle/>
          <a:p>
            <a:pPr marL="0" indent="0" algn="just">
              <a:buNone/>
            </a:pPr>
            <a:r>
              <a:rPr lang="uk-UA" b="1" dirty="0" smtClean="0"/>
              <a:t>Податковий кодекс України не містить визначення гранту</a:t>
            </a:r>
            <a:r>
              <a:rPr lang="uk-UA" dirty="0" smtClean="0"/>
              <a:t>. В Податковому кодексі України </a:t>
            </a:r>
            <a:r>
              <a:rPr lang="uk-UA" b="1" dirty="0" smtClean="0">
                <a:solidFill>
                  <a:srgbClr val="006CFF"/>
                </a:solidFill>
              </a:rPr>
              <a:t>є визначення тільки бюджетного гранту.</a:t>
            </a:r>
          </a:p>
          <a:p>
            <a:pPr marL="0" indent="0" algn="just">
              <a:buNone/>
            </a:pPr>
            <a:r>
              <a:rPr lang="uk-UA" dirty="0" smtClean="0"/>
              <a:t>Підпунктом 14.1.277 прим.1 пункту 14.1 статті 14 розділу </a:t>
            </a:r>
            <a:r>
              <a:rPr lang="en-US" dirty="0" smtClean="0"/>
              <a:t>I </a:t>
            </a:r>
            <a:r>
              <a:rPr lang="uk-UA" dirty="0" smtClean="0"/>
              <a:t>Кодексу визначено, що </a:t>
            </a:r>
            <a:r>
              <a:rPr lang="uk-UA" b="1" dirty="0" smtClean="0">
                <a:solidFill>
                  <a:srgbClr val="006CFF"/>
                </a:solidFill>
              </a:rPr>
              <a:t>бюджетний грант </a:t>
            </a:r>
            <a:r>
              <a:rPr lang="uk-UA" dirty="0" smtClean="0"/>
              <a:t>- </a:t>
            </a:r>
            <a:r>
              <a:rPr lang="uk-UA" b="1" dirty="0" smtClean="0"/>
              <a:t>цільова допомога </a:t>
            </a:r>
            <a:r>
              <a:rPr lang="uk-UA" dirty="0" smtClean="0"/>
              <a:t>у вигляді коштів або майна, що </a:t>
            </a:r>
            <a:r>
              <a:rPr lang="uk-UA" b="1" dirty="0" smtClean="0"/>
              <a:t>надаються на безоплатній і безповоротній основі</a:t>
            </a:r>
            <a:r>
              <a:rPr lang="uk-UA" dirty="0" smtClean="0"/>
              <a:t> за рахунок коштів державного та/або місцевих бюджетів, </a:t>
            </a:r>
            <a:r>
              <a:rPr lang="uk-UA" b="1" dirty="0" smtClean="0"/>
              <a:t>міжнародної технічної допомоги для реалізації </a:t>
            </a:r>
            <a:r>
              <a:rPr lang="uk-UA" b="1" dirty="0" err="1" smtClean="0"/>
              <a:t>проєкту</a:t>
            </a:r>
            <a:r>
              <a:rPr lang="uk-UA" b="1" dirty="0" smtClean="0"/>
              <a:t> або програми у сферах </a:t>
            </a:r>
            <a:r>
              <a:rPr lang="uk-UA" dirty="0" smtClean="0"/>
              <a:t>культури, туризму та у секторі креативних індустрій, спорту та інших гуманітарних сферах у порядку, встановленому законом. </a:t>
            </a:r>
            <a:r>
              <a:rPr lang="uk-UA" b="1" dirty="0" smtClean="0"/>
              <a:t>Перелік надавачів бюджетних грантів визначає Кабінет Міністрів України.</a:t>
            </a:r>
            <a:endParaRPr lang="uk-UA" b="1" dirty="0"/>
          </a:p>
        </p:txBody>
      </p:sp>
    </p:spTree>
    <p:extLst>
      <p:ext uri="{BB962C8B-B14F-4D97-AF65-F5344CB8AC3E}">
        <p14:creationId xmlns:p14="http://schemas.microsoft.com/office/powerpoint/2010/main" val="1218073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14FDC0-4766-F22A-2477-8EA7478E11FC}"/>
              </a:ext>
            </a:extLst>
          </p:cNvPr>
          <p:cNvSpPr>
            <a:spLocks noGrp="1"/>
          </p:cNvSpPr>
          <p:nvPr>
            <p:ph type="title"/>
          </p:nvPr>
        </p:nvSpPr>
        <p:spPr>
          <a:xfrm>
            <a:off x="1215735" y="633847"/>
            <a:ext cx="10474037" cy="1548244"/>
          </a:xfrm>
        </p:spPr>
        <p:txBody>
          <a:bodyPr>
            <a:normAutofit fontScale="90000"/>
          </a:bodyPr>
          <a:lstStyle/>
          <a:p>
            <a:r>
              <a:rPr lang="uk-UA" b="1" i="1" dirty="0" smtClean="0">
                <a:solidFill>
                  <a:srgbClr val="006CFF"/>
                </a:solidFill>
              </a:rPr>
              <a:t>Щодо оподаткування грантів платникам єдиного податку третьої групи</a:t>
            </a:r>
            <a:r>
              <a:rPr lang="uk-UA" b="1" dirty="0" smtClean="0">
                <a:solidFill>
                  <a:srgbClr val="006CFF"/>
                </a:solidFill>
              </a:rPr>
              <a:t/>
            </a:r>
            <a:br>
              <a:rPr lang="uk-UA" b="1" dirty="0" smtClean="0">
                <a:solidFill>
                  <a:srgbClr val="006CFF"/>
                </a:solidFill>
              </a:rPr>
            </a:br>
            <a:endParaRPr lang="x-none" b="1" dirty="0">
              <a:solidFill>
                <a:srgbClr val="006CFF"/>
              </a:solidFill>
            </a:endParaRPr>
          </a:p>
        </p:txBody>
      </p:sp>
      <p:sp>
        <p:nvSpPr>
          <p:cNvPr id="3" name="Объект 2">
            <a:extLst>
              <a:ext uri="{FF2B5EF4-FFF2-40B4-BE49-F238E27FC236}">
                <a16:creationId xmlns:a16="http://schemas.microsoft.com/office/drawing/2014/main" xmlns="" id="{56F2D99A-F570-940B-05BB-6BA62A8582DB}"/>
              </a:ext>
            </a:extLst>
          </p:cNvPr>
          <p:cNvSpPr>
            <a:spLocks noGrp="1"/>
          </p:cNvSpPr>
          <p:nvPr>
            <p:ph idx="1"/>
          </p:nvPr>
        </p:nvSpPr>
        <p:spPr>
          <a:xfrm>
            <a:off x="945573" y="1735282"/>
            <a:ext cx="10855037" cy="4582391"/>
          </a:xfrm>
        </p:spPr>
        <p:txBody>
          <a:bodyPr>
            <a:normAutofit/>
          </a:bodyPr>
          <a:lstStyle/>
          <a:p>
            <a:pPr algn="just"/>
            <a:r>
              <a:rPr lang="uk-UA" dirty="0"/>
              <a:t> </a:t>
            </a:r>
            <a:r>
              <a:rPr lang="uk-UA" dirty="0" smtClean="0"/>
              <a:t>Отже, </a:t>
            </a:r>
            <a:r>
              <a:rPr lang="uk-UA" b="1" dirty="0" smtClean="0"/>
              <a:t>за умови цільового використання</a:t>
            </a:r>
            <a:r>
              <a:rPr lang="uk-UA" dirty="0" smtClean="0"/>
              <a:t>, </a:t>
            </a:r>
            <a:r>
              <a:rPr lang="uk-UA" b="1" dirty="0" smtClean="0">
                <a:solidFill>
                  <a:srgbClr val="006CFF"/>
                </a:solidFill>
              </a:rPr>
              <a:t>не включається до доходу</a:t>
            </a:r>
            <a:r>
              <a:rPr lang="uk-UA" dirty="0" smtClean="0"/>
              <a:t> юридичної особи – платника єдиного податку третьої групи сума </a:t>
            </a:r>
            <a:r>
              <a:rPr lang="uk-UA" b="1" dirty="0" smtClean="0"/>
              <a:t>коштів у вигляді гранту з бюджетів або державних цільових фондів </a:t>
            </a:r>
            <a:r>
              <a:rPr lang="uk-UA" dirty="0" smtClean="0"/>
              <a:t>(у тому числі в межах державних або місцевих програм).</a:t>
            </a:r>
          </a:p>
          <a:p>
            <a:pPr algn="just"/>
            <a:r>
              <a:rPr lang="uk-UA" dirty="0" smtClean="0"/>
              <a:t>У разі </a:t>
            </a:r>
            <a:r>
              <a:rPr lang="uk-UA" b="1" dirty="0" smtClean="0"/>
              <a:t>нецільового використання </a:t>
            </a:r>
            <a:r>
              <a:rPr lang="uk-UA" dirty="0" smtClean="0"/>
              <a:t>наданого бюджетного гранту платник податку – юридична особа зобов’язаний </a:t>
            </a:r>
            <a:r>
              <a:rPr lang="uk-UA" b="1" dirty="0" smtClean="0">
                <a:solidFill>
                  <a:srgbClr val="006CFF"/>
                </a:solidFill>
              </a:rPr>
              <a:t>збільшити податкові зобов’язання</a:t>
            </a:r>
            <a:r>
              <a:rPr lang="uk-UA" dirty="0" smtClean="0"/>
              <a:t> за наслідками податкового періоду, на який припадає таке порушення, на суму єдиного податку за ставкою, передбаченою пунктом 293.5 статті 293 Кодексу (абзац  другий підпункту 12 пункту 292.11 статті 292 Кодексу)</a:t>
            </a:r>
            <a:endParaRPr lang="en-US" dirty="0" smtClean="0"/>
          </a:p>
          <a:p>
            <a:pPr algn="just"/>
            <a:endParaRPr lang="en-US" dirty="0"/>
          </a:p>
          <a:p>
            <a:pPr algn="just"/>
            <a:endParaRPr lang="en-US" dirty="0" smtClean="0"/>
          </a:p>
          <a:p>
            <a:pPr algn="just"/>
            <a:endParaRPr lang="en-US" dirty="0"/>
          </a:p>
          <a:p>
            <a:pPr algn="just"/>
            <a:endParaRPr lang="uk-UA" dirty="0"/>
          </a:p>
        </p:txBody>
      </p:sp>
    </p:spTree>
    <p:extLst>
      <p:ext uri="{BB962C8B-B14F-4D97-AF65-F5344CB8AC3E}">
        <p14:creationId xmlns:p14="http://schemas.microsoft.com/office/powerpoint/2010/main" val="382407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14FDC0-4766-F22A-2477-8EA7478E11FC}"/>
              </a:ext>
            </a:extLst>
          </p:cNvPr>
          <p:cNvSpPr>
            <a:spLocks noGrp="1"/>
          </p:cNvSpPr>
          <p:nvPr>
            <p:ph type="title"/>
          </p:nvPr>
        </p:nvSpPr>
        <p:spPr>
          <a:xfrm>
            <a:off x="789709" y="280555"/>
            <a:ext cx="10827327" cy="1517073"/>
          </a:xfrm>
        </p:spPr>
        <p:txBody>
          <a:bodyPr>
            <a:normAutofit fontScale="90000"/>
          </a:bodyPr>
          <a:lstStyle/>
          <a:p>
            <a:r>
              <a:rPr lang="uk-UA" sz="4000" b="1" i="1" dirty="0" smtClean="0">
                <a:solidFill>
                  <a:srgbClr val="006CFF"/>
                </a:solidFill>
              </a:rPr>
              <a:t>Щодо відображення грантів платникам єдиного податку четвертої групи – юридичною особою</a:t>
            </a:r>
            <a:r>
              <a:rPr lang="uk-UA" b="1" dirty="0" smtClean="0">
                <a:solidFill>
                  <a:srgbClr val="006CFF"/>
                </a:solidFill>
              </a:rPr>
              <a:t/>
            </a:r>
            <a:br>
              <a:rPr lang="uk-UA" b="1" dirty="0" smtClean="0">
                <a:solidFill>
                  <a:srgbClr val="006CFF"/>
                </a:solidFill>
              </a:rPr>
            </a:br>
            <a:endParaRPr lang="x-none" b="1" dirty="0">
              <a:solidFill>
                <a:srgbClr val="006CFF"/>
              </a:solidFill>
            </a:endParaRPr>
          </a:p>
        </p:txBody>
      </p:sp>
      <p:sp>
        <p:nvSpPr>
          <p:cNvPr id="3" name="Объект 2">
            <a:extLst>
              <a:ext uri="{FF2B5EF4-FFF2-40B4-BE49-F238E27FC236}">
                <a16:creationId xmlns:a16="http://schemas.microsoft.com/office/drawing/2014/main" xmlns="" id="{56F2D99A-F570-940B-05BB-6BA62A8582DB}"/>
              </a:ext>
            </a:extLst>
          </p:cNvPr>
          <p:cNvSpPr>
            <a:spLocks noGrp="1"/>
          </p:cNvSpPr>
          <p:nvPr>
            <p:ph idx="1"/>
          </p:nvPr>
        </p:nvSpPr>
        <p:spPr>
          <a:xfrm>
            <a:off x="550719" y="1298864"/>
            <a:ext cx="11249892" cy="5018809"/>
          </a:xfrm>
        </p:spPr>
        <p:txBody>
          <a:bodyPr>
            <a:normAutofit lnSpcReduction="10000"/>
          </a:bodyPr>
          <a:lstStyle/>
          <a:p>
            <a:pPr marL="0" indent="0" algn="just">
              <a:buNone/>
            </a:pPr>
            <a:r>
              <a:rPr lang="uk-UA" b="1" dirty="0"/>
              <a:t>До платників єдиного </a:t>
            </a:r>
            <a:r>
              <a:rPr lang="uk-UA" b="1" dirty="0" smtClean="0"/>
              <a:t>податку </a:t>
            </a:r>
            <a:r>
              <a:rPr lang="uk-UA" b="1" dirty="0"/>
              <a:t>четвертої групи </a:t>
            </a:r>
            <a:r>
              <a:rPr lang="uk-UA" b="1" dirty="0" smtClean="0"/>
              <a:t> </a:t>
            </a:r>
            <a:r>
              <a:rPr lang="uk-UA" dirty="0"/>
              <a:t>належать юридичні особи незалежно від організаційно-правової форми, у яких частка сільськогосподарського </a:t>
            </a:r>
            <a:r>
              <a:rPr lang="uk-UA" dirty="0" err="1"/>
              <a:t>товаровиробництва</a:t>
            </a:r>
            <a:r>
              <a:rPr lang="uk-UA" dirty="0"/>
              <a:t> за попередній податковий (звітний) рік дорівнює або перевищує 75 відсотків. </a:t>
            </a:r>
            <a:endParaRPr lang="uk-UA" dirty="0" smtClean="0"/>
          </a:p>
          <a:p>
            <a:pPr marL="0" indent="0" algn="just">
              <a:buNone/>
            </a:pPr>
            <a:r>
              <a:rPr lang="ru-RU" dirty="0"/>
              <a:t>При </a:t>
            </a:r>
            <a:r>
              <a:rPr lang="ru-RU" dirty="0" err="1"/>
              <a:t>цьому</a:t>
            </a:r>
            <a:r>
              <a:rPr lang="ru-RU" dirty="0"/>
              <a:t> </a:t>
            </a:r>
            <a:r>
              <a:rPr lang="ru-RU" dirty="0" smtClean="0"/>
              <a:t>п. 291.5 </a:t>
            </a:r>
            <a:r>
              <a:rPr lang="ru-RU" dirty="0"/>
              <a:t>прим. 1 ст. 291 </a:t>
            </a:r>
            <a:r>
              <a:rPr lang="ru-RU" dirty="0" smtClean="0"/>
              <a:t>Кодексу </a:t>
            </a:r>
            <a:r>
              <a:rPr lang="ru-RU" dirty="0" err="1" smtClean="0"/>
              <a:t>визначені</a:t>
            </a:r>
            <a:r>
              <a:rPr lang="ru-RU" dirty="0" smtClean="0"/>
              <a:t> </a:t>
            </a:r>
            <a:r>
              <a:rPr lang="ru-RU" dirty="0" err="1"/>
              <a:t>обмеження</a:t>
            </a:r>
            <a:r>
              <a:rPr lang="ru-RU" dirty="0"/>
              <a:t> </a:t>
            </a:r>
            <a:r>
              <a:rPr lang="ru-RU" dirty="0" err="1"/>
              <a:t>перебування</a:t>
            </a:r>
            <a:r>
              <a:rPr lang="ru-RU" dirty="0"/>
              <a:t> на </a:t>
            </a:r>
            <a:r>
              <a:rPr lang="ru-RU" dirty="0" err="1"/>
              <a:t>спрощеній</a:t>
            </a:r>
            <a:r>
              <a:rPr lang="ru-RU" dirty="0"/>
              <a:t> </a:t>
            </a:r>
            <a:r>
              <a:rPr lang="ru-RU" dirty="0" err="1"/>
              <a:t>системі</a:t>
            </a:r>
            <a:r>
              <a:rPr lang="ru-RU" dirty="0"/>
              <a:t> </a:t>
            </a:r>
            <a:r>
              <a:rPr lang="ru-RU" dirty="0" err="1"/>
              <a:t>оподаткування</a:t>
            </a:r>
            <a:r>
              <a:rPr lang="ru-RU" dirty="0"/>
              <a:t> для </a:t>
            </a:r>
            <a:r>
              <a:rPr lang="ru-RU" dirty="0" err="1"/>
              <a:t>платників</a:t>
            </a:r>
            <a:r>
              <a:rPr lang="ru-RU" dirty="0"/>
              <a:t> </a:t>
            </a:r>
            <a:r>
              <a:rPr lang="ru-RU" dirty="0" err="1"/>
              <a:t>четвертої</a:t>
            </a:r>
            <a:r>
              <a:rPr lang="ru-RU" dirty="0"/>
              <a:t> </a:t>
            </a:r>
            <a:r>
              <a:rPr lang="ru-RU" dirty="0" err="1"/>
              <a:t>групи</a:t>
            </a:r>
            <a:r>
              <a:rPr lang="ru-RU" dirty="0"/>
              <a:t>.</a:t>
            </a:r>
            <a:endParaRPr lang="uk-UA" dirty="0" smtClean="0"/>
          </a:p>
          <a:p>
            <a:pPr marL="0" indent="0" algn="just">
              <a:buNone/>
            </a:pPr>
            <a:r>
              <a:rPr lang="uk-UA" b="1" dirty="0" smtClean="0"/>
              <a:t>Об'єктом </a:t>
            </a:r>
            <a:r>
              <a:rPr lang="uk-UA" b="1" dirty="0"/>
              <a:t>оподаткування </a:t>
            </a:r>
            <a:r>
              <a:rPr lang="uk-UA" dirty="0"/>
              <a:t>для платників єдиного податку четвертої групи </a:t>
            </a:r>
            <a:r>
              <a:rPr lang="uk-UA" b="1" dirty="0">
                <a:solidFill>
                  <a:srgbClr val="006CFF"/>
                </a:solidFill>
              </a:rPr>
              <a:t>є площа сільськогосподарських угідь </a:t>
            </a:r>
            <a:r>
              <a:rPr lang="uk-UA" dirty="0"/>
              <a:t>(ріллі, сіножатей, пасовищ і багаторічних насаджень) та/або земель водного фонду (внутрішніх водойм, озер, ставків, водосховищ), що перебуває у власності сільськогосподарського товаровиробника або надана йому у користування, у тому числі на умовах оренди.</a:t>
            </a:r>
          </a:p>
          <a:p>
            <a:pPr marL="0" indent="0" algn="just">
              <a:buNone/>
            </a:pPr>
            <a:endParaRPr lang="uk-UA" dirty="0"/>
          </a:p>
          <a:p>
            <a:pPr algn="just"/>
            <a:endParaRPr lang="en-US" dirty="0" smtClean="0"/>
          </a:p>
          <a:p>
            <a:pPr algn="just"/>
            <a:endParaRPr lang="en-US" dirty="0"/>
          </a:p>
          <a:p>
            <a:pPr algn="just"/>
            <a:endParaRPr lang="uk-UA" dirty="0"/>
          </a:p>
        </p:txBody>
      </p:sp>
    </p:spTree>
    <p:extLst>
      <p:ext uri="{BB962C8B-B14F-4D97-AF65-F5344CB8AC3E}">
        <p14:creationId xmlns:p14="http://schemas.microsoft.com/office/powerpoint/2010/main" val="354608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i="1" dirty="0">
                <a:solidFill>
                  <a:srgbClr val="006CFF"/>
                </a:solidFill>
              </a:rPr>
              <a:t>Щодо відображення грантів платникам єдиного податку четвертої групи – юридичною особою</a:t>
            </a:r>
            <a:r>
              <a:rPr lang="uk-UA" sz="3600" b="1" dirty="0">
                <a:solidFill>
                  <a:srgbClr val="006CFF"/>
                </a:solidFill>
              </a:rPr>
              <a:t/>
            </a:r>
            <a:br>
              <a:rPr lang="uk-UA" sz="3600" b="1" dirty="0">
                <a:solidFill>
                  <a:srgbClr val="006CFF"/>
                </a:solidFill>
              </a:rPr>
            </a:br>
            <a:endParaRPr lang="uk-UA" sz="3600" b="1" dirty="0"/>
          </a:p>
        </p:txBody>
      </p:sp>
      <p:sp>
        <p:nvSpPr>
          <p:cNvPr id="3" name="Місце для вмісту 2"/>
          <p:cNvSpPr>
            <a:spLocks noGrp="1"/>
          </p:cNvSpPr>
          <p:nvPr>
            <p:ph idx="1"/>
          </p:nvPr>
        </p:nvSpPr>
        <p:spPr>
          <a:xfrm>
            <a:off x="838200" y="1361209"/>
            <a:ext cx="10515600" cy="5022337"/>
          </a:xfrm>
        </p:spPr>
        <p:txBody>
          <a:bodyPr>
            <a:normAutofit fontScale="77500" lnSpcReduction="20000"/>
          </a:bodyPr>
          <a:lstStyle/>
          <a:p>
            <a:pPr marL="0" indent="0" algn="just">
              <a:buNone/>
            </a:pPr>
            <a:r>
              <a:rPr lang="uk-UA" dirty="0"/>
              <a:t> </a:t>
            </a:r>
            <a:r>
              <a:rPr lang="uk-UA" sz="3100" dirty="0"/>
              <a:t>Відповідно до </a:t>
            </a:r>
            <a:r>
              <a:rPr lang="uk-UA" sz="3100" dirty="0" err="1"/>
              <a:t>п.п</a:t>
            </a:r>
            <a:r>
              <a:rPr lang="uk-UA" sz="3100" dirty="0"/>
              <a:t>. 298.8.1 п. 298.8 ст. 298 </a:t>
            </a:r>
            <a:r>
              <a:rPr lang="uk-UA" sz="3100" dirty="0" smtClean="0"/>
              <a:t>Кодексу  </a:t>
            </a:r>
            <a:r>
              <a:rPr lang="uk-UA" sz="3100" dirty="0"/>
              <a:t>сільськогосподарські товаровиробники для переходу на спрощену систему оподаткування або щорічного підтвердження статусу платника єдиного податку подають не пізніше 20 лютого поточного року, зокрема, розрахунок частки сільськогосподарського </a:t>
            </a:r>
            <a:r>
              <a:rPr lang="uk-UA" sz="3100" dirty="0" err="1"/>
              <a:t>товаровиробництва</a:t>
            </a:r>
            <a:r>
              <a:rPr lang="uk-UA" sz="3100" dirty="0"/>
              <a:t> (юридичні особи) – контролюючим органам за своїм місцезнаходженням та/або за місцем розташування земельних </a:t>
            </a:r>
            <a:r>
              <a:rPr lang="uk-UA" sz="3100" dirty="0" smtClean="0"/>
              <a:t>ділянок.</a:t>
            </a:r>
          </a:p>
          <a:p>
            <a:pPr algn="just"/>
            <a:r>
              <a:rPr lang="uk-UA" sz="3100" b="1" dirty="0"/>
              <a:t>Форма податкової декларації платника єдиного податку четвертої групи </a:t>
            </a:r>
            <a:r>
              <a:rPr lang="uk-UA" sz="3100" dirty="0"/>
              <a:t>затверджена наказом Міністерства фінансів України від 19.06.2015 N 578, зі змінами та доповненнями).</a:t>
            </a:r>
          </a:p>
          <a:p>
            <a:pPr algn="just"/>
            <a:r>
              <a:rPr lang="uk-UA" sz="3100" dirty="0"/>
              <a:t>Наказом Міністерства аграрної політики та продовольства України від 09.11.2023 року № 1935 «Про внесення змін до Розрахунку частки сільськогосподарського </a:t>
            </a:r>
            <a:r>
              <a:rPr lang="uk-UA" sz="3100" dirty="0" err="1"/>
              <a:t>товаровиробництва</a:t>
            </a:r>
            <a:r>
              <a:rPr lang="uk-UA" sz="3100" dirty="0"/>
              <a:t>» (далі - Наказ №1935), внесено зміни до Розрахунку частки сільськогосподарського </a:t>
            </a:r>
            <a:r>
              <a:rPr lang="uk-UA" sz="3100" dirty="0" err="1"/>
              <a:t>товаровиробництва</a:t>
            </a:r>
            <a:r>
              <a:rPr lang="uk-UA" sz="3100" dirty="0"/>
              <a:t>, подання якого є обов’язковим при набутті або підтвердженні статусу платника єдиного податку четвертої групи</a:t>
            </a:r>
            <a:r>
              <a:rPr lang="uk-UA" sz="3100" dirty="0" smtClean="0"/>
              <a:t>.</a:t>
            </a:r>
            <a:r>
              <a:rPr lang="ru-RU" sz="3100" dirty="0"/>
              <a:t> </a:t>
            </a:r>
            <a:r>
              <a:rPr lang="ru-RU" sz="3100" dirty="0" err="1" smtClean="0"/>
              <a:t>Зміни</a:t>
            </a:r>
            <a:r>
              <a:rPr lang="ru-RU" sz="3100" dirty="0" smtClean="0"/>
              <a:t> </a:t>
            </a:r>
            <a:r>
              <a:rPr lang="ru-RU" sz="3100" dirty="0"/>
              <a:t>до наказу №1935 </a:t>
            </a:r>
            <a:r>
              <a:rPr lang="ru-RU" sz="3100" dirty="0" err="1"/>
              <a:t>набувають</a:t>
            </a:r>
            <a:r>
              <a:rPr lang="ru-RU" sz="3100" dirty="0"/>
              <a:t> </a:t>
            </a:r>
            <a:r>
              <a:rPr lang="ru-RU" sz="3100" dirty="0" err="1"/>
              <a:t>чинності</a:t>
            </a:r>
            <a:r>
              <a:rPr lang="ru-RU" sz="3100" dirty="0"/>
              <a:t> з моменту </a:t>
            </a:r>
            <a:r>
              <a:rPr lang="ru-RU" sz="3100" dirty="0" err="1"/>
              <a:t>опублікування</a:t>
            </a:r>
            <a:r>
              <a:rPr lang="ru-RU" sz="3100" dirty="0"/>
              <a:t>, а </a:t>
            </a:r>
            <a:r>
              <a:rPr lang="ru-RU" sz="3100" dirty="0" err="1"/>
              <a:t>саме</a:t>
            </a:r>
            <a:r>
              <a:rPr lang="ru-RU" sz="3100" dirty="0"/>
              <a:t>, з 05 </a:t>
            </a:r>
            <a:r>
              <a:rPr lang="ru-RU" sz="3100" dirty="0" err="1"/>
              <a:t>січня</a:t>
            </a:r>
            <a:r>
              <a:rPr lang="ru-RU" sz="3100" dirty="0"/>
              <a:t> 2024 року</a:t>
            </a:r>
            <a:endParaRPr lang="uk-UA" sz="3100" dirty="0"/>
          </a:p>
        </p:txBody>
      </p:sp>
    </p:spTree>
    <p:extLst>
      <p:ext uri="{BB962C8B-B14F-4D97-AF65-F5344CB8AC3E}">
        <p14:creationId xmlns:p14="http://schemas.microsoft.com/office/powerpoint/2010/main" val="2801742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5964" y="124692"/>
            <a:ext cx="10390909" cy="1257300"/>
          </a:xfrm>
        </p:spPr>
        <p:txBody>
          <a:bodyPr>
            <a:normAutofit fontScale="90000"/>
          </a:bodyPr>
          <a:lstStyle/>
          <a:p>
            <a:r>
              <a:rPr lang="uk-UA" sz="3600" b="1" i="1" dirty="0" smtClean="0">
                <a:solidFill>
                  <a:srgbClr val="006CFF"/>
                </a:solidFill>
              </a:rPr>
              <a:t/>
            </a:r>
            <a:br>
              <a:rPr lang="uk-UA" sz="3600" b="1" i="1" dirty="0" smtClean="0">
                <a:solidFill>
                  <a:srgbClr val="006CFF"/>
                </a:solidFill>
              </a:rPr>
            </a:br>
            <a:r>
              <a:rPr lang="uk-UA" sz="3600" b="1" i="1" dirty="0" smtClean="0">
                <a:solidFill>
                  <a:srgbClr val="006CFF"/>
                </a:solidFill>
              </a:rPr>
              <a:t>Щодо </a:t>
            </a:r>
            <a:r>
              <a:rPr lang="uk-UA" sz="3600" b="1" i="1" dirty="0">
                <a:solidFill>
                  <a:srgbClr val="006CFF"/>
                </a:solidFill>
              </a:rPr>
              <a:t>відображення грантів платникам єдиного податку четвертої групи – юридичною особою</a:t>
            </a:r>
            <a:r>
              <a:rPr lang="uk-UA" b="1" dirty="0">
                <a:solidFill>
                  <a:srgbClr val="006CFF"/>
                </a:solidFill>
              </a:rPr>
              <a:t/>
            </a:r>
            <a:br>
              <a:rPr lang="uk-UA" b="1" dirty="0">
                <a:solidFill>
                  <a:srgbClr val="006CFF"/>
                </a:solidFill>
              </a:rPr>
            </a:br>
            <a:endParaRPr lang="uk-UA" b="1" dirty="0"/>
          </a:p>
        </p:txBody>
      </p:sp>
      <p:sp>
        <p:nvSpPr>
          <p:cNvPr id="3" name="Місце для вмісту 2"/>
          <p:cNvSpPr>
            <a:spLocks noGrp="1"/>
          </p:cNvSpPr>
          <p:nvPr>
            <p:ph idx="1"/>
          </p:nvPr>
        </p:nvSpPr>
        <p:spPr>
          <a:xfrm>
            <a:off x="838200" y="1049482"/>
            <a:ext cx="10515600" cy="5127481"/>
          </a:xfrm>
        </p:spPr>
        <p:txBody>
          <a:bodyPr>
            <a:normAutofit fontScale="92500" lnSpcReduction="10000"/>
          </a:bodyPr>
          <a:lstStyle/>
          <a:p>
            <a:pPr marL="0" indent="0" algn="just">
              <a:buNone/>
            </a:pPr>
            <a:r>
              <a:rPr lang="uk-UA" b="1" dirty="0"/>
              <a:t/>
            </a:r>
            <a:br>
              <a:rPr lang="uk-UA" b="1" dirty="0"/>
            </a:br>
            <a:r>
              <a:rPr lang="uk-UA" dirty="0" smtClean="0"/>
              <a:t>      Джерелом </a:t>
            </a:r>
            <a:r>
              <a:rPr lang="uk-UA" dirty="0"/>
              <a:t>інформації при складанні Розрахунку частки сільськогосподарського </a:t>
            </a:r>
            <a:r>
              <a:rPr lang="uk-UA" dirty="0" err="1"/>
              <a:t>товаровиробництва</a:t>
            </a:r>
            <a:r>
              <a:rPr lang="uk-UA" dirty="0"/>
              <a:t> є дані бухгалтерського обліку</a:t>
            </a:r>
            <a:r>
              <a:rPr lang="uk-UA" dirty="0" smtClean="0"/>
              <a:t>.</a:t>
            </a:r>
          </a:p>
          <a:p>
            <a:pPr marL="0" indent="0" algn="just">
              <a:buNone/>
            </a:pPr>
            <a:r>
              <a:rPr lang="uk-UA" dirty="0"/>
              <a:t/>
            </a:r>
            <a:br>
              <a:rPr lang="uk-UA" dirty="0"/>
            </a:br>
            <a:r>
              <a:rPr lang="uk-UA" dirty="0"/>
              <a:t> </a:t>
            </a:r>
            <a:r>
              <a:rPr lang="uk-UA" dirty="0" smtClean="0"/>
              <a:t>Відображення </a:t>
            </a:r>
            <a:r>
              <a:rPr lang="uk-UA" dirty="0"/>
              <a:t>операцій в бухгалтерському обліку здійснюється відповідно до Плану рахунків бухгалтерського обліку активів, капіталу, зобов’язань і господарських операцій підприємств і організацій, затвердженого наказом Міністерства фінансів України від 30.11.1999 № 291 зі змінами та доповненнями, або якщо підприємство веде облік за спрощеною формою – відповідно до Спрощеного Плану рахунків бухгалтерського обліку активів, капіталу, зобов’язань і господарських операцій підприємств, затвердженого наказом Міністерства фінансів України від 19.04.2001 № 186 зі змінами та доповненнями.</a:t>
            </a:r>
          </a:p>
          <a:p>
            <a:pPr marL="0" indent="0">
              <a:buNone/>
            </a:pPr>
            <a:endParaRPr lang="uk-UA" dirty="0"/>
          </a:p>
        </p:txBody>
      </p:sp>
    </p:spTree>
    <p:extLst>
      <p:ext uri="{BB962C8B-B14F-4D97-AF65-F5344CB8AC3E}">
        <p14:creationId xmlns:p14="http://schemas.microsoft.com/office/powerpoint/2010/main" val="4034281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32509"/>
            <a:ext cx="11031747" cy="1257299"/>
          </a:xfrm>
        </p:spPr>
        <p:txBody>
          <a:bodyPr>
            <a:noAutofit/>
          </a:bodyPr>
          <a:lstStyle/>
          <a:p>
            <a:pPr algn="ctr"/>
            <a:r>
              <a:rPr lang="ru-RU" sz="2800" b="1" dirty="0" smtClean="0">
                <a:solidFill>
                  <a:srgbClr val="006CFF"/>
                </a:solidFill>
                <a:latin typeface="Times New Roman"/>
              </a:rPr>
              <a:t/>
            </a:r>
            <a:br>
              <a:rPr lang="ru-RU" sz="2800" b="1" dirty="0" smtClean="0">
                <a:solidFill>
                  <a:srgbClr val="006CFF"/>
                </a:solidFill>
                <a:latin typeface="Times New Roman"/>
              </a:rPr>
            </a:br>
            <a:r>
              <a:rPr lang="ru-RU" sz="2800" b="1" dirty="0" smtClean="0">
                <a:solidFill>
                  <a:srgbClr val="006CFF"/>
                </a:solidFill>
                <a:latin typeface="Times New Roman"/>
              </a:rPr>
              <a:t/>
            </a:r>
            <a:br>
              <a:rPr lang="ru-RU" sz="2800" b="1" dirty="0" smtClean="0">
                <a:solidFill>
                  <a:srgbClr val="006CFF"/>
                </a:solidFill>
                <a:latin typeface="Times New Roman"/>
              </a:rPr>
            </a:br>
            <a:r>
              <a:rPr lang="ru-RU" sz="2800" b="1" dirty="0" smtClean="0">
                <a:solidFill>
                  <a:srgbClr val="006CFF"/>
                </a:solidFill>
                <a:latin typeface="Times New Roman"/>
              </a:rPr>
              <a:t>РОЗРАХУНОК </a:t>
            </a:r>
            <a:r>
              <a:rPr lang="ru-RU" sz="2800" b="1" dirty="0">
                <a:solidFill>
                  <a:srgbClr val="006CFF"/>
                </a:solidFill>
                <a:latin typeface="Times New Roman"/>
              </a:rPr>
              <a:t/>
            </a:r>
            <a:br>
              <a:rPr lang="ru-RU" sz="2800" b="1" dirty="0">
                <a:solidFill>
                  <a:srgbClr val="006CFF"/>
                </a:solidFill>
                <a:latin typeface="Times New Roman"/>
              </a:rPr>
            </a:br>
            <a:r>
              <a:rPr lang="ru-RU" sz="2800" b="1" dirty="0" err="1">
                <a:solidFill>
                  <a:srgbClr val="006CFF"/>
                </a:solidFill>
                <a:latin typeface="Times New Roman"/>
              </a:rPr>
              <a:t>частки</a:t>
            </a:r>
            <a:r>
              <a:rPr lang="ru-RU" sz="2800" b="1" dirty="0">
                <a:solidFill>
                  <a:srgbClr val="006CFF"/>
                </a:solidFill>
                <a:latin typeface="Times New Roman"/>
              </a:rPr>
              <a:t> </a:t>
            </a:r>
            <a:r>
              <a:rPr lang="ru-RU" sz="2800" b="1" dirty="0" err="1">
                <a:solidFill>
                  <a:srgbClr val="006CFF"/>
                </a:solidFill>
                <a:latin typeface="Times New Roman"/>
              </a:rPr>
              <a:t>сільськогосподарського</a:t>
            </a:r>
            <a:r>
              <a:rPr lang="ru-RU" sz="2800" b="1" dirty="0">
                <a:solidFill>
                  <a:srgbClr val="006CFF"/>
                </a:solidFill>
                <a:latin typeface="Times New Roman"/>
              </a:rPr>
              <a:t> </a:t>
            </a:r>
            <a:r>
              <a:rPr lang="ru-RU" sz="2800" b="1" dirty="0" err="1">
                <a:solidFill>
                  <a:srgbClr val="006CFF"/>
                </a:solidFill>
                <a:latin typeface="Times New Roman"/>
              </a:rPr>
              <a:t>товаровиробництва</a:t>
            </a:r>
            <a:r>
              <a:rPr lang="ru-RU" sz="2800" b="1" dirty="0">
                <a:solidFill>
                  <a:srgbClr val="006CFF"/>
                </a:solidFill>
                <a:latin typeface="Times New Roman"/>
              </a:rPr>
              <a:t> за 20___ </a:t>
            </a:r>
            <a:r>
              <a:rPr lang="ru-RU" sz="2800" b="1" dirty="0" err="1">
                <a:solidFill>
                  <a:srgbClr val="006CFF"/>
                </a:solidFill>
                <a:latin typeface="Times New Roman"/>
              </a:rPr>
              <a:t>рік</a:t>
            </a:r>
            <a:r>
              <a:rPr lang="ru-RU" sz="2800" b="1" dirty="0">
                <a:solidFill>
                  <a:srgbClr val="006CFF"/>
                </a:solidFill>
                <a:latin typeface="Times New Roman"/>
              </a:rPr>
              <a:t/>
            </a:r>
            <a:br>
              <a:rPr lang="ru-RU" sz="2800" b="1" dirty="0">
                <a:solidFill>
                  <a:srgbClr val="006CFF"/>
                </a:solidFill>
                <a:latin typeface="Times New Roman"/>
              </a:rPr>
            </a:br>
            <a:r>
              <a:rPr lang="ru-RU" sz="2800" b="1" dirty="0">
                <a:solidFill>
                  <a:srgbClr val="000000"/>
                </a:solidFill>
                <a:latin typeface="Times New Roman"/>
              </a:rPr>
              <a:t/>
            </a:r>
            <a:br>
              <a:rPr lang="ru-RU" sz="2800" b="1" dirty="0">
                <a:solidFill>
                  <a:srgbClr val="000000"/>
                </a:solidFill>
                <a:latin typeface="Times New Roman"/>
              </a:rPr>
            </a:br>
            <a:endParaRPr lang="uk-UA" sz="2800" dirty="0"/>
          </a:p>
        </p:txBody>
      </p:sp>
      <p:graphicFrame>
        <p:nvGraphicFramePr>
          <p:cNvPr id="6" name="Місце для вмісту 5"/>
          <p:cNvGraphicFramePr>
            <a:graphicFrameLocks noGrp="1"/>
          </p:cNvGraphicFramePr>
          <p:nvPr>
            <p:ph idx="1"/>
            <p:extLst>
              <p:ext uri="{D42A27DB-BD31-4B8C-83A1-F6EECF244321}">
                <p14:modId xmlns:p14="http://schemas.microsoft.com/office/powerpoint/2010/main" val="826920466"/>
              </p:ext>
            </p:extLst>
          </p:nvPr>
        </p:nvGraphicFramePr>
        <p:xfrm>
          <a:off x="1613107" y="1783359"/>
          <a:ext cx="9963520" cy="4420384"/>
        </p:xfrm>
        <a:graphic>
          <a:graphicData uri="http://schemas.openxmlformats.org/drawingml/2006/table">
            <a:tbl>
              <a:tblPr/>
              <a:tblGrid>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gridCol w="124544"/>
              </a:tblGrid>
              <a:tr h="299681">
                <a:tc gridSpan="80">
                  <a:txBody>
                    <a:bodyPr/>
                    <a:lstStyle/>
                    <a:p>
                      <a:pPr algn="ctr" fontAlgn="t"/>
                      <a:endParaRPr lang="ru-RU" sz="1400" b="1" i="0" u="none" strike="noStrike" dirty="0">
                        <a:solidFill>
                          <a:srgbClr val="000000"/>
                        </a:solidFill>
                        <a:effectLst/>
                        <a:latin typeface="Times New Roman"/>
                      </a:endParaRPr>
                    </a:p>
                  </a:txBody>
                  <a:tcPr marL="0" marR="0" marT="0" marB="0">
                    <a:lnL>
                      <a:noFill/>
                    </a:lnL>
                    <a:lnR>
                      <a:noFill/>
                    </a:lnR>
                    <a:lnT>
                      <a:noFill/>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348433">
                <a:tc>
                  <a:txBody>
                    <a:bodyPr/>
                    <a:lstStyle/>
                    <a:p>
                      <a:pPr algn="l" fontAlgn="b"/>
                      <a:endParaRPr lang="uk-UA" sz="3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r>
              <a:tr h="538895">
                <a:tc rowSpan="2" gridSpan="2">
                  <a:txBody>
                    <a:bodyPr/>
                    <a:lstStyle/>
                    <a:p>
                      <a:pPr algn="ctr" fontAlgn="t"/>
                      <a:r>
                        <a:rPr lang="uk-UA" sz="1400" b="0" i="0" u="none" strike="noStrike">
                          <a:solidFill>
                            <a:srgbClr val="000000"/>
                          </a:solidFill>
                          <a:effectLst/>
                          <a:latin typeface="Times New Roman"/>
                        </a:rPr>
                        <a:t>1</a:t>
                      </a:r>
                    </a:p>
                  </a:txBody>
                  <a:tcPr marL="0" marR="0" marT="0" marB="0">
                    <a:lnL>
                      <a:noFill/>
                    </a:lnL>
                    <a:lnR>
                      <a:noFill/>
                    </a:lnR>
                    <a:lnT>
                      <a:noFill/>
                    </a:lnT>
                    <a:lnB>
                      <a:noFill/>
                    </a:lnB>
                  </a:tcPr>
                </a:tc>
                <a:tc rowSpan="2" hMerge="1">
                  <a:txBody>
                    <a:bodyPr/>
                    <a:lstStyle/>
                    <a:p>
                      <a:endParaRPr lang="uk-UA"/>
                    </a:p>
                  </a:txBody>
                  <a:tcPr/>
                </a:tc>
                <a:tc gridSpan="22">
                  <a:txBody>
                    <a:bodyPr/>
                    <a:lstStyle/>
                    <a:p>
                      <a:pPr algn="l" fontAlgn="t"/>
                      <a:r>
                        <a:rPr lang="uk-UA" sz="1400" b="0" i="0" u="none" strike="noStrike" dirty="0">
                          <a:solidFill>
                            <a:srgbClr val="000000"/>
                          </a:solidFill>
                          <a:effectLst/>
                          <a:latin typeface="Times New Roman"/>
                        </a:rPr>
                        <a:t>Найменування платника податку </a:t>
                      </a:r>
                    </a:p>
                  </a:txBody>
                  <a:tcPr marL="0" marR="0" marT="0" marB="0">
                    <a:lnL>
                      <a:noFill/>
                    </a:lnL>
                    <a:lnR>
                      <a:noFill/>
                    </a:lnR>
                    <a:lnT>
                      <a:noFill/>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56">
                  <a:txBody>
                    <a:bodyPr/>
                    <a:lstStyle/>
                    <a:p>
                      <a:pPr algn="l" fontAlgn="t"/>
                      <a:r>
                        <a:rPr lang="uk-UA" sz="1400" b="0" i="0" u="none" strike="noStrike" dirty="0">
                          <a:solidFill>
                            <a:srgbClr val="000000"/>
                          </a:solidFill>
                          <a:effectLst/>
                          <a:latin typeface="Times New Roman"/>
                        </a:rPr>
                        <a:t> </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69448">
                <a:tc gridSpan="2" vMerge="1">
                  <a:txBody>
                    <a:bodyPr/>
                    <a:lstStyle/>
                    <a:p>
                      <a:endParaRPr lang="uk-UA"/>
                    </a:p>
                  </a:txBody>
                  <a:tcPr/>
                </a:tc>
                <a:tc hMerge="1" vMerge="1">
                  <a:txBody>
                    <a:bodyPr/>
                    <a:lstStyle/>
                    <a:p>
                      <a:endParaRPr lang="uk-UA"/>
                    </a:p>
                  </a:txBody>
                  <a:tcPr/>
                </a:tc>
                <a:tc gridSpan="78">
                  <a:txBody>
                    <a:bodyPr/>
                    <a:lstStyle/>
                    <a:p>
                      <a:pPr algn="l" fontAlgn="t"/>
                      <a:r>
                        <a:rPr lang="uk-UA" sz="1400" b="0" i="0" u="none" strike="noStrike" dirty="0">
                          <a:solidFill>
                            <a:srgbClr val="000000"/>
                          </a:solidFill>
                          <a:effectLst/>
                          <a:latin typeface="Times New Roman"/>
                        </a:rPr>
                        <a:t> </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69448">
                <a:tc>
                  <a:txBody>
                    <a:bodyPr/>
                    <a:lstStyle/>
                    <a:p>
                      <a:pPr algn="ctr" fontAlgn="t"/>
                      <a:endParaRPr lang="uk-UA" sz="300" b="0" i="0" u="none" strike="noStrike">
                        <a:solidFill>
                          <a:srgbClr val="000000"/>
                        </a:solidFill>
                        <a:effectLst/>
                        <a:latin typeface="Times New Roman"/>
                      </a:endParaRPr>
                    </a:p>
                  </a:txBody>
                  <a:tcPr marL="0" marR="0" marT="0" marB="0">
                    <a:lnL>
                      <a:noFill/>
                    </a:lnL>
                    <a:lnR>
                      <a:noFill/>
                    </a:lnR>
                    <a:lnT>
                      <a:noFill/>
                    </a:lnT>
                    <a:lnB>
                      <a:noFill/>
                    </a:lnB>
                  </a:tcPr>
                </a:tc>
                <a:tc>
                  <a:txBody>
                    <a:bodyPr/>
                    <a:lstStyle/>
                    <a:p>
                      <a:pPr algn="ctr" fontAlgn="t"/>
                      <a:endParaRPr lang="uk-UA" sz="1400" b="0" i="0" u="none" strike="noStrike">
                        <a:solidFill>
                          <a:srgbClr val="000000"/>
                        </a:solidFill>
                        <a:effectLst/>
                        <a:latin typeface="Times New Roman"/>
                      </a:endParaRPr>
                    </a:p>
                  </a:txBody>
                  <a:tcPr marL="0" marR="0" marT="0" marB="0">
                    <a:lnL>
                      <a:noFill/>
                    </a:lnL>
                    <a:lnR>
                      <a:noFill/>
                    </a:lnR>
                    <a:lnT>
                      <a:noFill/>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dirty="0">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dirty="0">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dirty="0">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dirty="0">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dirty="0">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uk-UA" sz="1400" b="0" i="0" u="none" strike="noStrike" dirty="0">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r>
              <a:tr h="269448">
                <a:tc gridSpan="2">
                  <a:txBody>
                    <a:bodyPr/>
                    <a:lstStyle/>
                    <a:p>
                      <a:pPr algn="ctr" fontAlgn="t"/>
                      <a:r>
                        <a:rPr lang="uk-UA" sz="1400" b="0" i="0" u="none" strike="noStrike">
                          <a:solidFill>
                            <a:srgbClr val="000000"/>
                          </a:solidFill>
                          <a:effectLst/>
                          <a:latin typeface="Times New Roman"/>
                        </a:rPr>
                        <a:t>2</a:t>
                      </a:r>
                    </a:p>
                  </a:txBody>
                  <a:tcPr marL="0" marR="0" marT="0" marB="0">
                    <a:lnL>
                      <a:noFill/>
                    </a:lnL>
                    <a:lnR>
                      <a:noFill/>
                    </a:lnR>
                    <a:lnT>
                      <a:noFill/>
                    </a:lnT>
                    <a:lnB>
                      <a:noFill/>
                    </a:lnB>
                  </a:tcPr>
                </a:tc>
                <a:tc hMerge="1">
                  <a:txBody>
                    <a:bodyPr/>
                    <a:lstStyle/>
                    <a:p>
                      <a:endParaRPr lang="uk-UA"/>
                    </a:p>
                  </a:txBody>
                  <a:tcPr/>
                </a:tc>
                <a:tc gridSpan="16">
                  <a:txBody>
                    <a:bodyPr/>
                    <a:lstStyle/>
                    <a:p>
                      <a:pPr algn="l" fontAlgn="t"/>
                      <a:r>
                        <a:rPr lang="uk-UA" sz="1400" b="0" i="0" u="none" strike="noStrike" dirty="0">
                          <a:solidFill>
                            <a:srgbClr val="000000"/>
                          </a:solidFill>
                          <a:effectLst/>
                          <a:latin typeface="Times New Roman"/>
                        </a:rPr>
                        <a:t>Код згідно з ЄДРПОУ </a:t>
                      </a:r>
                    </a:p>
                  </a:txBody>
                  <a:tcPr marL="0" marR="0" marT="0" marB="0">
                    <a:lnL>
                      <a:noFill/>
                    </a:lnL>
                    <a:lnR>
                      <a:noFill/>
                    </a:lnR>
                    <a:lnT>
                      <a:noFill/>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62">
                  <a:txBody>
                    <a:bodyPr/>
                    <a:lstStyle/>
                    <a:p>
                      <a:pPr algn="l" fontAlgn="t"/>
                      <a:r>
                        <a:rPr lang="uk-UA" sz="1400" b="0" i="0" u="none" strike="noStrike" dirty="0">
                          <a:solidFill>
                            <a:srgbClr val="000000"/>
                          </a:solidFill>
                          <a:effectLst/>
                          <a:latin typeface="Times New Roman"/>
                        </a:rPr>
                        <a:t> </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69448">
                <a:tc gridSpan="2">
                  <a:txBody>
                    <a:bodyPr/>
                    <a:lstStyle/>
                    <a:p>
                      <a:pPr algn="ctr" fontAlgn="t"/>
                      <a:r>
                        <a:rPr lang="uk-UA" sz="1400" b="0" i="0" u="none" strike="noStrike">
                          <a:solidFill>
                            <a:srgbClr val="000000"/>
                          </a:solidFill>
                          <a:effectLst/>
                          <a:latin typeface="Times New Roman"/>
                        </a:rPr>
                        <a:t>3</a:t>
                      </a:r>
                    </a:p>
                  </a:txBody>
                  <a:tcPr marL="0" marR="0" marT="0" marB="0">
                    <a:lnL>
                      <a:noFill/>
                    </a:lnL>
                    <a:lnR>
                      <a:noFill/>
                    </a:lnR>
                    <a:lnT>
                      <a:noFill/>
                    </a:lnT>
                    <a:lnB>
                      <a:noFill/>
                    </a:lnB>
                  </a:tcPr>
                </a:tc>
                <a:tc hMerge="1">
                  <a:txBody>
                    <a:bodyPr/>
                    <a:lstStyle/>
                    <a:p>
                      <a:endParaRPr lang="uk-UA"/>
                    </a:p>
                  </a:txBody>
                  <a:tcPr/>
                </a:tc>
                <a:tc gridSpan="29">
                  <a:txBody>
                    <a:bodyPr/>
                    <a:lstStyle/>
                    <a:p>
                      <a:pPr algn="l" fontAlgn="t"/>
                      <a:r>
                        <a:rPr lang="ru-RU" sz="1400" b="0" i="0" u="none" strike="noStrike" dirty="0">
                          <a:solidFill>
                            <a:srgbClr val="000000"/>
                          </a:solidFill>
                          <a:effectLst/>
                          <a:latin typeface="Times New Roman"/>
                        </a:rPr>
                        <a:t>Код виду </a:t>
                      </a:r>
                      <a:r>
                        <a:rPr lang="ru-RU" sz="1400" b="0" i="0" u="none" strike="noStrike" dirty="0" err="1">
                          <a:solidFill>
                            <a:srgbClr val="000000"/>
                          </a:solidFill>
                          <a:effectLst/>
                          <a:latin typeface="Times New Roman"/>
                        </a:rPr>
                        <a:t>економічної</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діяльності</a:t>
                      </a:r>
                      <a:r>
                        <a:rPr lang="ru-RU" sz="1400" b="0" i="0" u="none" strike="noStrike" dirty="0">
                          <a:solidFill>
                            <a:srgbClr val="000000"/>
                          </a:solidFill>
                          <a:effectLst/>
                          <a:latin typeface="Times New Roman"/>
                        </a:rPr>
                        <a:t> (КВЕД)</a:t>
                      </a:r>
                    </a:p>
                  </a:txBody>
                  <a:tcPr marL="0" marR="0" marT="0" marB="0">
                    <a:lnL>
                      <a:noFill/>
                    </a:lnL>
                    <a:lnR>
                      <a:noFill/>
                    </a:lnR>
                    <a:lnT>
                      <a:noFill/>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49">
                  <a:txBody>
                    <a:bodyPr/>
                    <a:lstStyle/>
                    <a:p>
                      <a:pPr algn="l" fontAlgn="t"/>
                      <a:r>
                        <a:rPr lang="uk-UA" sz="1400" b="0" i="0" u="none" strike="noStrike" dirty="0">
                          <a:solidFill>
                            <a:srgbClr val="000000"/>
                          </a:solidFill>
                          <a:effectLst/>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69448">
                <a:tc gridSpan="2">
                  <a:txBody>
                    <a:bodyPr/>
                    <a:lstStyle/>
                    <a:p>
                      <a:pPr algn="ctr" fontAlgn="t"/>
                      <a:r>
                        <a:rPr lang="uk-UA" sz="1400" b="0" i="0" u="none" strike="noStrike">
                          <a:solidFill>
                            <a:srgbClr val="000000"/>
                          </a:solidFill>
                          <a:effectLst/>
                          <a:latin typeface="Times New Roman"/>
                        </a:rPr>
                        <a:t>4</a:t>
                      </a:r>
                    </a:p>
                  </a:txBody>
                  <a:tcPr marL="0" marR="0" marT="0" marB="0">
                    <a:lnL>
                      <a:noFill/>
                    </a:lnL>
                    <a:lnR>
                      <a:noFill/>
                    </a:lnR>
                    <a:lnT>
                      <a:noFill/>
                    </a:lnT>
                    <a:lnB>
                      <a:noFill/>
                    </a:lnB>
                  </a:tcPr>
                </a:tc>
                <a:tc hMerge="1">
                  <a:txBody>
                    <a:bodyPr/>
                    <a:lstStyle/>
                    <a:p>
                      <a:endParaRPr lang="uk-UA"/>
                    </a:p>
                  </a:txBody>
                  <a:tcPr/>
                </a:tc>
                <a:tc gridSpan="37">
                  <a:txBody>
                    <a:bodyPr/>
                    <a:lstStyle/>
                    <a:p>
                      <a:pPr algn="l" fontAlgn="t"/>
                      <a:r>
                        <a:rPr lang="uk-UA" sz="1400" b="0" i="0" u="none" strike="noStrike" dirty="0">
                          <a:solidFill>
                            <a:srgbClr val="000000"/>
                          </a:solidFill>
                          <a:effectLst/>
                          <a:latin typeface="Times New Roman"/>
                        </a:rPr>
                        <a:t>Код організаційно-правової форми господарювання</a:t>
                      </a:r>
                    </a:p>
                  </a:txBody>
                  <a:tcPr marL="0" marR="0" marT="0" marB="0">
                    <a:lnL>
                      <a:noFill/>
                    </a:lnL>
                    <a:lnR>
                      <a:noFill/>
                    </a:lnR>
                    <a:lnT>
                      <a:noFill/>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41">
                  <a:txBody>
                    <a:bodyPr/>
                    <a:lstStyle/>
                    <a:p>
                      <a:pPr algn="l" fontAlgn="t"/>
                      <a:r>
                        <a:rPr lang="uk-UA" sz="1400" b="0" i="0" u="none" strike="noStrike" dirty="0">
                          <a:solidFill>
                            <a:srgbClr val="000000"/>
                          </a:solidFill>
                          <a:effectLst/>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538895">
                <a:tc gridSpan="2">
                  <a:txBody>
                    <a:bodyPr/>
                    <a:lstStyle/>
                    <a:p>
                      <a:pPr algn="ctr" fontAlgn="t"/>
                      <a:r>
                        <a:rPr lang="uk-UA" sz="1400" b="0" i="0" u="none" strike="noStrike">
                          <a:solidFill>
                            <a:srgbClr val="000000"/>
                          </a:solidFill>
                          <a:effectLst/>
                          <a:latin typeface="Times New Roman"/>
                        </a:rPr>
                        <a:t>5</a:t>
                      </a:r>
                    </a:p>
                  </a:txBody>
                  <a:tcPr marL="0" marR="0" marT="0" marB="0">
                    <a:lnL>
                      <a:noFill/>
                    </a:lnL>
                    <a:lnR>
                      <a:noFill/>
                    </a:lnR>
                    <a:lnT>
                      <a:noFill/>
                    </a:lnT>
                    <a:lnB>
                      <a:noFill/>
                    </a:lnB>
                  </a:tcPr>
                </a:tc>
                <a:tc hMerge="1">
                  <a:txBody>
                    <a:bodyPr/>
                    <a:lstStyle/>
                    <a:p>
                      <a:endParaRPr lang="uk-UA"/>
                    </a:p>
                  </a:txBody>
                  <a:tcPr/>
                </a:tc>
                <a:tc gridSpan="24">
                  <a:txBody>
                    <a:bodyPr/>
                    <a:lstStyle/>
                    <a:p>
                      <a:pPr algn="l" fontAlgn="t"/>
                      <a:r>
                        <a:rPr lang="uk-UA" sz="1400" b="0" i="0" u="none" strike="noStrike" dirty="0">
                          <a:solidFill>
                            <a:srgbClr val="000000"/>
                          </a:solidFill>
                          <a:effectLst/>
                          <a:latin typeface="Times New Roman"/>
                        </a:rPr>
                        <a:t>Місцезнаходження платника податку </a:t>
                      </a:r>
                    </a:p>
                  </a:txBody>
                  <a:tcPr marL="0" marR="0" marT="0" marB="0">
                    <a:lnL>
                      <a:noFill/>
                    </a:lnL>
                    <a:lnR>
                      <a:noFill/>
                    </a:lnR>
                    <a:lnT>
                      <a:noFill/>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54">
                  <a:txBody>
                    <a:bodyPr/>
                    <a:lstStyle/>
                    <a:p>
                      <a:pPr algn="l" fontAlgn="t"/>
                      <a:r>
                        <a:rPr lang="uk-UA" sz="1400" b="0" i="0" u="none" strike="noStrike" dirty="0">
                          <a:solidFill>
                            <a:srgbClr val="000000"/>
                          </a:solidFill>
                          <a:effectLst/>
                          <a:latin typeface="Times New Roman"/>
                        </a:rPr>
                        <a:t> </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69448">
                <a:tc gridSpan="2">
                  <a:txBody>
                    <a:bodyPr/>
                    <a:lstStyle/>
                    <a:p>
                      <a:pPr algn="ctr" fontAlgn="t"/>
                      <a:endParaRPr lang="uk-UA" sz="1400" b="0" i="0" u="none" strike="noStrike">
                        <a:solidFill>
                          <a:srgbClr val="000000"/>
                        </a:solidFill>
                        <a:effectLst/>
                        <a:latin typeface="Times New Roman"/>
                      </a:endParaRPr>
                    </a:p>
                  </a:txBody>
                  <a:tcPr marL="0" marR="0" marT="0" marB="0">
                    <a:lnL>
                      <a:noFill/>
                    </a:lnL>
                    <a:lnR>
                      <a:noFill/>
                    </a:lnR>
                    <a:lnT>
                      <a:noFill/>
                    </a:lnT>
                    <a:lnB>
                      <a:noFill/>
                    </a:lnB>
                  </a:tcPr>
                </a:tc>
                <a:tc hMerge="1">
                  <a:txBody>
                    <a:bodyPr/>
                    <a:lstStyle/>
                    <a:p>
                      <a:endParaRPr lang="uk-UA"/>
                    </a:p>
                  </a:txBody>
                  <a:tcPr/>
                </a:tc>
                <a:tc gridSpan="78">
                  <a:txBody>
                    <a:bodyPr/>
                    <a:lstStyle/>
                    <a:p>
                      <a:pPr algn="l" fontAlgn="t"/>
                      <a:r>
                        <a:rPr lang="uk-UA" sz="1400" b="0" i="0" u="none" strike="noStrike" dirty="0">
                          <a:solidFill>
                            <a:srgbClr val="000000"/>
                          </a:solidFill>
                          <a:effectLst/>
                          <a:latin typeface="Times New Roman"/>
                        </a:rPr>
                        <a:t> </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69448">
                <a:tc gridSpan="2">
                  <a:txBody>
                    <a:bodyPr/>
                    <a:lstStyle/>
                    <a:p>
                      <a:pPr algn="ctr" fontAlgn="t"/>
                      <a:r>
                        <a:rPr lang="uk-UA" sz="1400" b="0" i="0" u="none" strike="noStrike">
                          <a:solidFill>
                            <a:srgbClr val="000000"/>
                          </a:solidFill>
                          <a:effectLst/>
                          <a:latin typeface="Times New Roman"/>
                        </a:rPr>
                        <a:t>6</a:t>
                      </a:r>
                    </a:p>
                  </a:txBody>
                  <a:tcPr marL="0" marR="0" marT="0" marB="0">
                    <a:lnL>
                      <a:noFill/>
                    </a:lnL>
                    <a:lnR>
                      <a:noFill/>
                    </a:lnR>
                    <a:lnT>
                      <a:noFill/>
                    </a:lnT>
                    <a:lnB>
                      <a:noFill/>
                    </a:lnB>
                  </a:tcPr>
                </a:tc>
                <a:tc hMerge="1">
                  <a:txBody>
                    <a:bodyPr/>
                    <a:lstStyle/>
                    <a:p>
                      <a:endParaRPr lang="uk-UA"/>
                    </a:p>
                  </a:txBody>
                  <a:tcPr/>
                </a:tc>
                <a:tc gridSpan="78">
                  <a:txBody>
                    <a:bodyPr/>
                    <a:lstStyle/>
                    <a:p>
                      <a:pPr algn="l" fontAlgn="t"/>
                      <a:r>
                        <a:rPr lang="ru-RU" sz="1400" b="0" i="0" u="none" strike="noStrike" dirty="0" err="1">
                          <a:solidFill>
                            <a:srgbClr val="000000"/>
                          </a:solidFill>
                          <a:effectLst/>
                          <a:latin typeface="Times New Roman"/>
                        </a:rPr>
                        <a:t>Найменування</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контролюючого</a:t>
                      </a:r>
                      <a:r>
                        <a:rPr lang="ru-RU" sz="1400" b="0" i="0" u="none" strike="noStrike" dirty="0">
                          <a:solidFill>
                            <a:srgbClr val="000000"/>
                          </a:solidFill>
                          <a:effectLst/>
                          <a:latin typeface="Times New Roman"/>
                        </a:rPr>
                        <a:t> органу за </a:t>
                      </a:r>
                      <a:r>
                        <a:rPr lang="ru-RU" sz="1400" b="0" i="0" u="none" strike="noStrike" dirty="0" err="1">
                          <a:solidFill>
                            <a:srgbClr val="000000"/>
                          </a:solidFill>
                          <a:effectLst/>
                          <a:latin typeface="Times New Roman"/>
                        </a:rPr>
                        <a:t>основним</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місцем</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обліку</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платника</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податку</a:t>
                      </a:r>
                      <a:endParaRPr lang="ru-RU" sz="1400" b="0" i="0" u="none" strike="noStrike" dirty="0">
                        <a:solidFill>
                          <a:srgbClr val="000000"/>
                        </a:solidFill>
                        <a:effectLst/>
                        <a:latin typeface="Times New Roman"/>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69448">
                <a:tc>
                  <a:txBody>
                    <a:bodyPr/>
                    <a:lstStyle/>
                    <a:p>
                      <a:pPr algn="ctr" fontAlgn="t"/>
                      <a:endParaRPr lang="uk-UA" sz="300" b="0" i="0" u="none" strike="noStrike">
                        <a:solidFill>
                          <a:srgbClr val="000000"/>
                        </a:solidFill>
                        <a:effectLst/>
                        <a:latin typeface="Times New Roman"/>
                      </a:endParaRPr>
                    </a:p>
                  </a:txBody>
                  <a:tcPr marL="0" marR="0" marT="0" marB="0">
                    <a:lnL>
                      <a:noFill/>
                    </a:lnL>
                    <a:lnR>
                      <a:noFill/>
                    </a:lnR>
                    <a:lnT>
                      <a:noFill/>
                    </a:lnT>
                    <a:lnB>
                      <a:noFill/>
                    </a:lnB>
                  </a:tcPr>
                </a:tc>
                <a:tc>
                  <a:txBody>
                    <a:bodyPr/>
                    <a:lstStyle/>
                    <a:p>
                      <a:pPr algn="ctr" fontAlgn="t"/>
                      <a:endParaRPr lang="uk-UA" sz="1400" b="0" i="0" u="none" strike="noStrike">
                        <a:solidFill>
                          <a:srgbClr val="000000"/>
                        </a:solidFill>
                        <a:effectLst/>
                        <a:latin typeface="Times New Roman"/>
                      </a:endParaRPr>
                    </a:p>
                  </a:txBody>
                  <a:tcPr marL="0" marR="0" marT="0" marB="0">
                    <a:lnL>
                      <a:noFill/>
                    </a:lnL>
                    <a:lnR>
                      <a:noFill/>
                    </a:lnR>
                    <a:lnT>
                      <a:noFill/>
                    </a:lnT>
                    <a:lnB>
                      <a:noFill/>
                    </a:lnB>
                  </a:tcPr>
                </a:tc>
                <a:tc gridSpan="6">
                  <a:txBody>
                    <a:bodyPr/>
                    <a:lstStyle/>
                    <a:p>
                      <a:pPr algn="l" fontAlgn="t"/>
                      <a:r>
                        <a:rPr lang="uk-UA" sz="1400" b="0" i="0" u="none" strike="noStrike">
                          <a:solidFill>
                            <a:srgbClr val="000000"/>
                          </a:solidFill>
                          <a:effectLst/>
                          <a:latin typeface="Times New Roman"/>
                        </a:rPr>
                        <a:t> </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72">
                  <a:txBody>
                    <a:bodyPr/>
                    <a:lstStyle/>
                    <a:p>
                      <a:pPr algn="l" fontAlgn="t"/>
                      <a:r>
                        <a:rPr lang="uk-UA" sz="1400" b="0" i="0" u="none" strike="noStrike" dirty="0">
                          <a:solidFill>
                            <a:srgbClr val="000000"/>
                          </a:solidFill>
                          <a:effectLst/>
                          <a:latin typeface="Times New Roman"/>
                        </a:rPr>
                        <a:t> </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69448">
                <a:tc gridSpan="2">
                  <a:txBody>
                    <a:bodyPr/>
                    <a:lstStyle/>
                    <a:p>
                      <a:pPr algn="ctr" fontAlgn="b"/>
                      <a:endParaRPr lang="uk-UA" sz="1400" b="0" i="0" u="none" strike="noStrike">
                        <a:solidFill>
                          <a:srgbClr val="000000"/>
                        </a:solidFill>
                        <a:effectLst/>
                        <a:latin typeface="Times New Roman"/>
                      </a:endParaRPr>
                    </a:p>
                  </a:txBody>
                  <a:tcPr marL="0" marR="0" marT="0" marB="0" anchor="b">
                    <a:lnL>
                      <a:noFill/>
                    </a:lnL>
                    <a:lnR>
                      <a:noFill/>
                    </a:lnR>
                    <a:lnT>
                      <a:noFill/>
                    </a:lnT>
                    <a:lnB>
                      <a:noFill/>
                    </a:lnB>
                  </a:tcPr>
                </a:tc>
                <a:tc hMerge="1">
                  <a:txBody>
                    <a:bodyPr/>
                    <a:lstStyle/>
                    <a:p>
                      <a:endParaRPr lang="uk-UA"/>
                    </a:p>
                  </a:txBody>
                  <a:tcPr/>
                </a:tc>
                <a:tc gridSpan="78">
                  <a:txBody>
                    <a:bodyPr/>
                    <a:lstStyle/>
                    <a:p>
                      <a:pPr algn="l" fontAlgn="t"/>
                      <a:r>
                        <a:rPr lang="uk-UA" sz="1400" b="0" i="0" u="none" strike="noStrike" dirty="0">
                          <a:solidFill>
                            <a:srgbClr val="000000"/>
                          </a:solidFill>
                          <a:effectLst/>
                          <a:latin typeface="Times New Roman"/>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69448">
                <a:tc>
                  <a:txBody>
                    <a:bodyPr/>
                    <a:lstStyle/>
                    <a:p>
                      <a:pPr algn="l" fontAlgn="b"/>
                      <a:endParaRPr lang="uk-UA" sz="3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dirty="0">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dirty="0">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4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9">
                  <a:txBody>
                    <a:bodyPr/>
                    <a:lstStyle/>
                    <a:p>
                      <a:pPr algn="r" fontAlgn="ctr"/>
                      <a:r>
                        <a:rPr lang="ru-RU" sz="1400" b="0" i="0" u="none" strike="noStrike" dirty="0">
                          <a:solidFill>
                            <a:srgbClr val="000000"/>
                          </a:solidFill>
                          <a:effectLst/>
                          <a:latin typeface="Times New Roman"/>
                        </a:rPr>
                        <a:t> (</a:t>
                      </a:r>
                      <a:r>
                        <a:rPr lang="ru-RU" sz="1400" b="1" i="0" u="none" strike="noStrike" dirty="0" err="1">
                          <a:solidFill>
                            <a:srgbClr val="000000"/>
                          </a:solidFill>
                          <a:effectLst/>
                          <a:latin typeface="Times New Roman"/>
                        </a:rPr>
                        <a:t>гривень</a:t>
                      </a:r>
                      <a:r>
                        <a:rPr lang="ru-RU" sz="1400" b="1" i="0" u="none" strike="noStrike" dirty="0">
                          <a:solidFill>
                            <a:srgbClr val="000000"/>
                          </a:solidFill>
                          <a:effectLst/>
                          <a:latin typeface="Times New Roman"/>
                        </a:rPr>
                        <a:t> (з </a:t>
                      </a:r>
                      <a:r>
                        <a:rPr lang="ru-RU" sz="1400" b="1" i="0" u="none" strike="noStrike" dirty="0" err="1">
                          <a:solidFill>
                            <a:srgbClr val="000000"/>
                          </a:solidFill>
                          <a:effectLst/>
                          <a:latin typeface="Times New Roman"/>
                        </a:rPr>
                        <a:t>двома</a:t>
                      </a:r>
                      <a:r>
                        <a:rPr lang="ru-RU" sz="1400" b="1" i="0" u="none" strike="noStrike" dirty="0">
                          <a:solidFill>
                            <a:srgbClr val="000000"/>
                          </a:solidFill>
                          <a:effectLst/>
                          <a:latin typeface="Times New Roman"/>
                        </a:rPr>
                        <a:t> </a:t>
                      </a:r>
                      <a:r>
                        <a:rPr lang="ru-RU" sz="1400" b="1" i="0" u="none" strike="noStrike" dirty="0" err="1">
                          <a:solidFill>
                            <a:srgbClr val="000000"/>
                          </a:solidFill>
                          <a:effectLst/>
                          <a:latin typeface="Times New Roman"/>
                        </a:rPr>
                        <a:t>десятковими</a:t>
                      </a:r>
                      <a:r>
                        <a:rPr lang="ru-RU" sz="1400" b="1" i="0" u="none" strike="noStrike" dirty="0">
                          <a:solidFill>
                            <a:srgbClr val="000000"/>
                          </a:solidFill>
                          <a:effectLst/>
                          <a:latin typeface="Times New Roman"/>
                        </a:rPr>
                        <a:t> знаками</a:t>
                      </a:r>
                      <a:r>
                        <a:rPr lang="ru-RU" sz="1400" b="0" i="0" u="none" strike="noStrike" dirty="0">
                          <a:solidFill>
                            <a:srgbClr val="000000"/>
                          </a:solidFill>
                          <a:effectLst/>
                          <a:latin typeface="Times New Roman"/>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bl>
          </a:graphicData>
        </a:graphic>
      </p:graphicFrame>
    </p:spTree>
    <p:extLst>
      <p:ext uri="{BB962C8B-B14F-4D97-AF65-F5344CB8AC3E}">
        <p14:creationId xmlns:p14="http://schemas.microsoft.com/office/powerpoint/2010/main" val="1259298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я 9"/>
          <p:cNvGraphicFramePr>
            <a:graphicFrameLocks noGrp="1"/>
          </p:cNvGraphicFramePr>
          <p:nvPr>
            <p:extLst>
              <p:ext uri="{D42A27DB-BD31-4B8C-83A1-F6EECF244321}">
                <p14:modId xmlns:p14="http://schemas.microsoft.com/office/powerpoint/2010/main" val="4226658199"/>
              </p:ext>
            </p:extLst>
          </p:nvPr>
        </p:nvGraphicFramePr>
        <p:xfrm>
          <a:off x="388190" y="129397"/>
          <a:ext cx="11507636" cy="6665833"/>
        </p:xfrm>
        <a:graphic>
          <a:graphicData uri="http://schemas.openxmlformats.org/drawingml/2006/table">
            <a:tbl>
              <a:tblPr/>
              <a:tblGrid>
                <a:gridCol w="551316"/>
                <a:gridCol w="6081983"/>
                <a:gridCol w="4104245"/>
                <a:gridCol w="770092"/>
              </a:tblGrid>
              <a:tr h="388188">
                <a:tc>
                  <a:txBody>
                    <a:bodyPr/>
                    <a:lstStyle/>
                    <a:p>
                      <a:pPr algn="ctr" fontAlgn="t"/>
                      <a:r>
                        <a:rPr lang="en-US" sz="1400" b="0" i="0" u="none" strike="noStrike" dirty="0">
                          <a:solidFill>
                            <a:srgbClr val="000000"/>
                          </a:solidFill>
                          <a:effectLst/>
                          <a:latin typeface="Times New Roman"/>
                        </a:rPr>
                        <a:t>N </a:t>
                      </a:r>
                      <a:r>
                        <a:rPr lang="uk-UA" sz="1400" b="0" i="0" u="none" strike="noStrike" dirty="0">
                          <a:solidFill>
                            <a:srgbClr val="000000"/>
                          </a:solidFill>
                          <a:effectLst/>
                          <a:latin typeface="Times New Roman"/>
                        </a:rPr>
                        <a:t>з/п</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400" b="0" i="0" u="none" strike="noStrike" dirty="0">
                          <a:solidFill>
                            <a:srgbClr val="000000"/>
                          </a:solidFill>
                          <a:effectLst/>
                          <a:latin typeface="Times New Roman"/>
                        </a:rPr>
                        <a:t>Найменування показника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400" b="0" i="0" u="none" strike="noStrike">
                          <a:solidFill>
                            <a:srgbClr val="000000"/>
                          </a:solidFill>
                          <a:effectLst/>
                          <a:latin typeface="Times New Roman"/>
                        </a:rPr>
                        <a:t>Джерела інформації</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400" b="0" i="0" u="none" strike="noStrike">
                          <a:solidFill>
                            <a:srgbClr val="000000"/>
                          </a:solidFill>
                          <a:effectLst/>
                          <a:latin typeface="Times New Roman"/>
                        </a:rPr>
                        <a:t>Сума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569">
                <a:tc rowSpan="2">
                  <a:txBody>
                    <a:bodyPr/>
                    <a:lstStyle/>
                    <a:p>
                      <a:pPr algn="ctr" fontAlgn="t"/>
                      <a:r>
                        <a:rPr lang="uk-UA" sz="1400" b="0" i="0" u="none" strike="noStrike">
                          <a:solidFill>
                            <a:srgbClr val="000000"/>
                          </a:solidFill>
                          <a:effectLst/>
                          <a:latin typeface="Times New Roman"/>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uk-UA" sz="1400" b="0" i="0" u="none" strike="noStrike" dirty="0">
                          <a:solidFill>
                            <a:srgbClr val="000000"/>
                          </a:solidFill>
                          <a:effectLst/>
                          <a:latin typeface="Times New Roman"/>
                        </a:rPr>
                        <a:t>Сума доходу сільськогосподарського товаровиробника, отриманого від реалізації сільськогосподарської продукції власного виробництва, продуктів її переробки (крім підакцизних товарів, за винятком виноматеріалів виноградних (коди згідно з УКТ ЗЕД 2204 29 - 2204 30), вироблених на підприємствах первинного виноробства для підприємств вторинного виноробства, які використовують такі виноматеріали для виробництва готової продукції, а також за винятком електричної енергії, виробленої кваліфікованими </a:t>
                      </a:r>
                      <a:r>
                        <a:rPr lang="uk-UA" sz="1400" b="0" i="0" u="none" strike="noStrike" dirty="0" err="1">
                          <a:solidFill>
                            <a:srgbClr val="000000"/>
                          </a:solidFill>
                          <a:effectLst/>
                          <a:latin typeface="Times New Roman"/>
                        </a:rPr>
                        <a:t>когенераційними</a:t>
                      </a:r>
                      <a:r>
                        <a:rPr lang="uk-UA" sz="1400" b="0" i="0" u="none" strike="noStrike" dirty="0">
                          <a:solidFill>
                            <a:srgbClr val="000000"/>
                          </a:solidFill>
                          <a:effectLst/>
                          <a:latin typeface="Times New Roman"/>
                        </a:rPr>
                        <a:t> установками та/або з відновлювальних джерел енергії (за умови, що дохід від реалізації такої енергії не перевищує 25 відсотків доходу від реалізації продукції (товарів, робіт, послуг) такого суб'єкта господарювання) та від надання супутніх послуг</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400" b="0" i="0" u="none" strike="noStrike">
                          <a:solidFill>
                            <a:srgbClr val="000000"/>
                          </a:solidFill>
                          <a:effectLst/>
                          <a:latin typeface="Times New Roman"/>
                        </a:rPr>
                        <a:t>розрахунково:</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t"/>
                      <a:r>
                        <a:rPr lang="uk-UA" sz="14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4376">
                <a:tc vMerge="1">
                  <a:txBody>
                    <a:bodyPr/>
                    <a:lstStyle/>
                    <a:p>
                      <a:endParaRPr lang="uk-UA"/>
                    </a:p>
                  </a:txBody>
                  <a:tcPr/>
                </a:tc>
                <a:tc vMerge="1">
                  <a:txBody>
                    <a:bodyPr/>
                    <a:lstStyle/>
                    <a:p>
                      <a:endParaRPr lang="uk-UA"/>
                    </a:p>
                  </a:txBody>
                  <a:tcPr/>
                </a:tc>
                <a:tc>
                  <a:txBody>
                    <a:bodyPr/>
                    <a:lstStyle/>
                    <a:p>
                      <a:pPr algn="ctr" fontAlgn="t"/>
                      <a:r>
                        <a:rPr lang="uk-UA" sz="1400" b="0" i="0" u="none" strike="noStrike" dirty="0">
                          <a:solidFill>
                            <a:srgbClr val="000000"/>
                          </a:solidFill>
                          <a:effectLst/>
                          <a:latin typeface="Times New Roman"/>
                        </a:rPr>
                        <a:t>р. 1.1 + р. 1.2 + р. 1.3 + р. 1.4 + </a:t>
                      </a:r>
                      <a:br>
                        <a:rPr lang="uk-UA" sz="1400" b="0" i="0" u="none" strike="noStrike" dirty="0">
                          <a:solidFill>
                            <a:srgbClr val="000000"/>
                          </a:solidFill>
                          <a:effectLst/>
                          <a:latin typeface="Times New Roman"/>
                        </a:rPr>
                      </a:br>
                      <a:r>
                        <a:rPr lang="uk-UA" sz="1400" b="0" i="0" u="none" strike="noStrike" dirty="0">
                          <a:solidFill>
                            <a:srgbClr val="000000"/>
                          </a:solidFill>
                          <a:effectLst/>
                          <a:latin typeface="Times New Roman"/>
                        </a:rPr>
                        <a:t>+ р. 1.5 + р. 1.6+ р. 1.7 + р. 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uk-UA"/>
                    </a:p>
                  </a:txBody>
                  <a:tcPr/>
                </a:tc>
              </a:tr>
              <a:tr h="1970449">
                <a:tc>
                  <a:txBody>
                    <a:bodyPr/>
                    <a:lstStyle/>
                    <a:p>
                      <a:pPr algn="ctr" fontAlgn="t"/>
                      <a:r>
                        <a:rPr lang="uk-UA" sz="1400" b="0" i="0" u="none" strike="noStrike">
                          <a:solidFill>
                            <a:srgbClr val="000000"/>
                          </a:solidFill>
                          <a:effectLst/>
                          <a:latin typeface="Times New Roman"/>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uk-UA" sz="1400" b="0" i="0" u="none" strike="noStrike">
                          <a:solidFill>
                            <a:srgbClr val="000000"/>
                          </a:solidFill>
                          <a:effectLst/>
                          <a:latin typeface="Times New Roman"/>
                        </a:rPr>
                        <a:t>Доходи, отримані від реалізації продукції рослинництва, що вироблена (вирощена) на угіддях, які належать сільськогосподарському товаровиробнику на праві власності або надані йому в користування, а також від реалізації продукції рослинництва на закритому ґрунті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uk-UA" sz="1400" b="0" i="0" u="none" strike="noStrike" dirty="0">
                          <a:solidFill>
                            <a:srgbClr val="000000"/>
                          </a:solidFill>
                          <a:effectLst/>
                          <a:latin typeface="Times New Roman"/>
                        </a:rPr>
                        <a:t>кредитові обороти за субрахунком 701 "Дохід від реалізації готової продукції", аналітичні рахунки продукції рослинництва (без податку на додану вартість) та кредитові обороти за субрахунком 712 "Дохід від реалізації інших оборотних активів", аналітичні рахунки реалізації довгострокових біологічних активів рослинництва (без податку на додану вартість), що обліковуються за первісною вартістю</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400" b="0" i="0" u="none" strike="noStrike" dirty="0">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251">
                <a:tc>
                  <a:txBody>
                    <a:bodyPr/>
                    <a:lstStyle/>
                    <a:p>
                      <a:pPr algn="ctr" fontAlgn="t"/>
                      <a:r>
                        <a:rPr lang="uk-UA" sz="1400" b="0" i="0" u="none" strike="noStrike">
                          <a:solidFill>
                            <a:srgbClr val="000000"/>
                          </a:solidFill>
                          <a:effectLst/>
                          <a:latin typeface="Times New Roman"/>
                        </a:rPr>
                        <a:t>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uk-UA" sz="1400" b="0" i="0" u="none" strike="noStrike" dirty="0">
                          <a:solidFill>
                            <a:srgbClr val="000000"/>
                          </a:solidFill>
                          <a:effectLst/>
                          <a:latin typeface="Times New Roman"/>
                        </a:rPr>
                        <a:t>Доходи, отримані від реалізації продукції тваринництва і птахівництва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uk-UA" sz="1400" b="0" i="0" u="none" strike="noStrike">
                          <a:solidFill>
                            <a:srgbClr val="000000"/>
                          </a:solidFill>
                          <a:effectLst/>
                          <a:latin typeface="Times New Roman"/>
                        </a:rPr>
                        <a:t>кредитові обороти за субрахунком 701 "Дохід від реалізації готової продукції", аналітичні рахунки продукції тваринництва (без податку на додану вартість) та кредитові обороти за субрахунком 712 "Дохід від реалізації інших оборотних активів", аналітичні рахунки реалізації довгострокових біологічних активів тваринництва (без податку на додану вартість), що обліковуються за первісною вартістю</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400" b="0" i="0" u="none" strike="noStrike" dirty="0">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0505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Місце для вмісту 5"/>
          <p:cNvGraphicFramePr>
            <a:graphicFrameLocks noGrp="1"/>
          </p:cNvGraphicFramePr>
          <p:nvPr>
            <p:ph idx="1"/>
            <p:extLst>
              <p:ext uri="{D42A27DB-BD31-4B8C-83A1-F6EECF244321}">
                <p14:modId xmlns:p14="http://schemas.microsoft.com/office/powerpoint/2010/main" val="2632559352"/>
              </p:ext>
            </p:extLst>
          </p:nvPr>
        </p:nvGraphicFramePr>
        <p:xfrm>
          <a:off x="500332" y="301926"/>
          <a:ext cx="11412747" cy="6296529"/>
        </p:xfrm>
        <a:graphic>
          <a:graphicData uri="http://schemas.openxmlformats.org/drawingml/2006/table">
            <a:tbl>
              <a:tblPr/>
              <a:tblGrid>
                <a:gridCol w="241541"/>
                <a:gridCol w="6370605"/>
                <a:gridCol w="4096110"/>
                <a:gridCol w="704491"/>
              </a:tblGrid>
              <a:tr h="797161">
                <a:tc>
                  <a:txBody>
                    <a:bodyPr/>
                    <a:lstStyle/>
                    <a:p>
                      <a:pPr algn="ctr" fontAlgn="t"/>
                      <a:r>
                        <a:rPr lang="uk-UA" sz="1400" b="0" i="0" u="none" strike="noStrike" dirty="0">
                          <a:solidFill>
                            <a:srgbClr val="000000"/>
                          </a:solidFill>
                          <a:effectLst/>
                          <a:latin typeface="Times New Roman"/>
                        </a:rPr>
                        <a:t>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uk-UA" sz="1400" b="0" i="0" u="none" strike="noStrike" dirty="0">
                          <a:solidFill>
                            <a:srgbClr val="000000"/>
                          </a:solidFill>
                          <a:effectLst/>
                          <a:latin typeface="Times New Roman"/>
                        </a:rPr>
                        <a:t>Доходи, отримані від реалізації продукції рибництва, виловленої (зібраної), розведеної, вирощеної у внутрішніх водоймах (озерах, ставках і водосховищах)</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err="1">
                          <a:solidFill>
                            <a:srgbClr val="000000"/>
                          </a:solidFill>
                          <a:effectLst/>
                          <a:latin typeface="Times New Roman"/>
                        </a:rPr>
                        <a:t>кредитові</a:t>
                      </a:r>
                      <a:r>
                        <a:rPr lang="ru-RU" sz="1400" b="0" i="0" u="none" strike="noStrike" dirty="0">
                          <a:solidFill>
                            <a:srgbClr val="000000"/>
                          </a:solidFill>
                          <a:effectLst/>
                          <a:latin typeface="Times New Roman"/>
                        </a:rPr>
                        <a:t> обороти за </a:t>
                      </a:r>
                      <a:r>
                        <a:rPr lang="ru-RU" sz="1400" b="0" i="0" u="none" strike="noStrike" dirty="0" err="1">
                          <a:solidFill>
                            <a:srgbClr val="000000"/>
                          </a:solidFill>
                          <a:effectLst/>
                          <a:latin typeface="Times New Roman"/>
                        </a:rPr>
                        <a:t>субрахунком</a:t>
                      </a:r>
                      <a:r>
                        <a:rPr lang="ru-RU" sz="1400" b="0" i="0" u="none" strike="noStrike" dirty="0">
                          <a:solidFill>
                            <a:srgbClr val="000000"/>
                          </a:solidFill>
                          <a:effectLst/>
                          <a:latin typeface="Times New Roman"/>
                        </a:rPr>
                        <a:t> 701 "</a:t>
                      </a:r>
                      <a:r>
                        <a:rPr lang="ru-RU" sz="1400" b="0" i="0" u="none" strike="noStrike" dirty="0" err="1">
                          <a:solidFill>
                            <a:srgbClr val="000000"/>
                          </a:solidFill>
                          <a:effectLst/>
                          <a:latin typeface="Times New Roman"/>
                        </a:rPr>
                        <a:t>Дохід</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від</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реалізації</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готової</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продукції</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аналітичні</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рахунки</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продукції</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рибництва</a:t>
                      </a:r>
                      <a:r>
                        <a:rPr lang="ru-RU" sz="1400" b="0" i="0" u="none" strike="noStrike" dirty="0">
                          <a:solidFill>
                            <a:srgbClr val="000000"/>
                          </a:solidFill>
                          <a:effectLst/>
                          <a:latin typeface="Times New Roman"/>
                        </a:rPr>
                        <a:t> (без </a:t>
                      </a:r>
                      <a:r>
                        <a:rPr lang="ru-RU" sz="1400" b="0" i="0" u="none" strike="noStrike" dirty="0" err="1">
                          <a:solidFill>
                            <a:srgbClr val="000000"/>
                          </a:solidFill>
                          <a:effectLst/>
                          <a:latin typeface="Times New Roman"/>
                        </a:rPr>
                        <a:t>податку</a:t>
                      </a:r>
                      <a:r>
                        <a:rPr lang="ru-RU" sz="1400" b="0" i="0" u="none" strike="noStrike" dirty="0">
                          <a:solidFill>
                            <a:srgbClr val="000000"/>
                          </a:solidFill>
                          <a:effectLst/>
                          <a:latin typeface="Times New Roman"/>
                        </a:rPr>
                        <a:t> на </a:t>
                      </a:r>
                      <a:r>
                        <a:rPr lang="ru-RU" sz="1400" b="0" i="0" u="none" strike="noStrike" dirty="0" err="1">
                          <a:solidFill>
                            <a:srgbClr val="000000"/>
                          </a:solidFill>
                          <a:effectLst/>
                          <a:latin typeface="Times New Roman"/>
                        </a:rPr>
                        <a:t>додану</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вартість</a:t>
                      </a:r>
                      <a:r>
                        <a:rPr lang="ru-RU" sz="1400" b="0" i="0" u="none" strike="noStrike" dirty="0">
                          <a:solidFill>
                            <a:srgbClr val="000000"/>
                          </a:solidFill>
                          <a:effectLst/>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0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8725">
                <a:tc>
                  <a:txBody>
                    <a:bodyPr/>
                    <a:lstStyle/>
                    <a:p>
                      <a:pPr algn="ctr" fontAlgn="t"/>
                      <a:r>
                        <a:rPr lang="uk-UA" sz="1400" b="0" i="0" u="none" strike="noStrike">
                          <a:solidFill>
                            <a:srgbClr val="000000"/>
                          </a:solidFill>
                          <a:effectLst/>
                          <a:latin typeface="Times New Roman"/>
                        </a:rPr>
                        <a:t>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a:solidFill>
                            <a:srgbClr val="000000"/>
                          </a:solidFill>
                          <a:effectLst/>
                          <a:latin typeface="Times New Roman"/>
                        </a:rPr>
                        <a:t>Доходи, отримані від реалізації продуктів переробки продукції рослинництва та рибництва, що вироблені на власних підприємствах або на орендованих виробничих потужностях</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uk-UA" sz="1400" b="0" i="0" u="none" strike="noStrike" dirty="0" err="1">
                          <a:solidFill>
                            <a:srgbClr val="000000"/>
                          </a:solidFill>
                          <a:effectLst/>
                          <a:latin typeface="Times New Roman"/>
                        </a:rPr>
                        <a:t>кредитві</a:t>
                      </a:r>
                      <a:r>
                        <a:rPr lang="uk-UA" sz="1400" b="0" i="0" u="none" strike="noStrike" dirty="0">
                          <a:solidFill>
                            <a:srgbClr val="000000"/>
                          </a:solidFill>
                          <a:effectLst/>
                          <a:latin typeface="Times New Roman"/>
                        </a:rPr>
                        <a:t> обороти за субрахунком 701 "Дохід від реалізації готової продукції", аналітичні рахунки реалізації продуктів переробки (крім підакцизних товарів, за винятком виноматеріалів виноградних (коди згідно з УКТ ЗЕД 2204 29 - 2204 30), вироблених на підприємствах первинного виноробства для підприємств вторинного виноробства, які використовують такі виноматеріали для виробництва готової продукції) (без податку на додану вартість)</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0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5616">
                <a:tc>
                  <a:txBody>
                    <a:bodyPr/>
                    <a:lstStyle/>
                    <a:p>
                      <a:pPr algn="ctr" fontAlgn="t"/>
                      <a:r>
                        <a:rPr lang="uk-UA" sz="1400" b="0" i="0" u="none" strike="noStrike">
                          <a:solidFill>
                            <a:srgbClr val="000000"/>
                          </a:solidFill>
                          <a:effectLst/>
                          <a:latin typeface="Times New Roman"/>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a:solidFill>
                            <a:srgbClr val="000000"/>
                          </a:solidFill>
                          <a:effectLst/>
                          <a:latin typeface="Times New Roman"/>
                        </a:rPr>
                        <a:t>Доходи, </a:t>
                      </a:r>
                      <a:r>
                        <a:rPr lang="ru-RU" sz="1400" b="0" i="0" u="none" strike="noStrike" dirty="0" err="1">
                          <a:solidFill>
                            <a:srgbClr val="000000"/>
                          </a:solidFill>
                          <a:effectLst/>
                          <a:latin typeface="Times New Roman"/>
                        </a:rPr>
                        <a:t>отримані</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від</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реалізації</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продуктів</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переробки</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продукції</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рослинництва</a:t>
                      </a:r>
                      <a:r>
                        <a:rPr lang="ru-RU" sz="1400" b="0" i="0" u="none" strike="noStrike" dirty="0">
                          <a:solidFill>
                            <a:srgbClr val="000000"/>
                          </a:solidFill>
                          <a:effectLst/>
                          <a:latin typeface="Times New Roman"/>
                        </a:rPr>
                        <a:t> на </a:t>
                      </a:r>
                      <a:r>
                        <a:rPr lang="ru-RU" sz="1400" b="0" i="0" u="none" strike="noStrike" dirty="0" err="1">
                          <a:solidFill>
                            <a:srgbClr val="000000"/>
                          </a:solidFill>
                          <a:effectLst/>
                          <a:latin typeface="Times New Roman"/>
                        </a:rPr>
                        <a:t>закритому</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ґрунті</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що</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вироблені</a:t>
                      </a:r>
                      <a:r>
                        <a:rPr lang="ru-RU" sz="1400" b="0" i="0" u="none" strike="noStrike" dirty="0">
                          <a:solidFill>
                            <a:srgbClr val="000000"/>
                          </a:solidFill>
                          <a:effectLst/>
                          <a:latin typeface="Times New Roman"/>
                        </a:rPr>
                        <a:t> на </a:t>
                      </a:r>
                      <a:r>
                        <a:rPr lang="ru-RU" sz="1400" b="0" i="0" u="none" strike="noStrike" dirty="0" err="1">
                          <a:solidFill>
                            <a:srgbClr val="000000"/>
                          </a:solidFill>
                          <a:effectLst/>
                          <a:latin typeface="Times New Roman"/>
                        </a:rPr>
                        <a:t>власних</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підприємствах</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або</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орендованих</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виробничих</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потужностях</a:t>
                      </a:r>
                      <a:endParaRPr lang="ru-RU" sz="1400" b="0" i="0" u="none" strike="noStrike" dirty="0">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uk-UA"/>
                    </a:p>
                  </a:txBody>
                  <a:tcPr/>
                </a:tc>
                <a:tc>
                  <a:txBody>
                    <a:bodyPr/>
                    <a:lstStyle/>
                    <a:p>
                      <a:pPr algn="ctr" fontAlgn="t"/>
                      <a:r>
                        <a:rPr lang="uk-UA" sz="10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4823">
                <a:tc>
                  <a:txBody>
                    <a:bodyPr/>
                    <a:lstStyle/>
                    <a:p>
                      <a:pPr algn="ctr" fontAlgn="t"/>
                      <a:r>
                        <a:rPr lang="uk-UA" sz="1400" b="0" i="0" u="none" strike="noStrike">
                          <a:solidFill>
                            <a:srgbClr val="000000"/>
                          </a:solidFill>
                          <a:effectLst/>
                          <a:latin typeface="Times New Roman"/>
                        </a:rPr>
                        <a:t>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uk-UA" sz="1400" b="0" i="0" u="none" strike="noStrike" dirty="0">
                          <a:solidFill>
                            <a:srgbClr val="000000"/>
                          </a:solidFill>
                          <a:effectLst/>
                          <a:latin typeface="Times New Roman"/>
                        </a:rPr>
                        <a:t>Доходи, отримані від реалізації продуктів переробки продукції тваринництва і птахівництва, що вироблені на власних підприємствах або орендованих виробничих потужностях</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uk-UA"/>
                    </a:p>
                  </a:txBody>
                  <a:tcPr/>
                </a:tc>
                <a:tc>
                  <a:txBody>
                    <a:bodyPr/>
                    <a:lstStyle/>
                    <a:p>
                      <a:pPr algn="ctr" fontAlgn="t"/>
                      <a:r>
                        <a:rPr lang="uk-UA" sz="10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7161">
                <a:tc>
                  <a:txBody>
                    <a:bodyPr/>
                    <a:lstStyle/>
                    <a:p>
                      <a:pPr algn="ctr" fontAlgn="t"/>
                      <a:r>
                        <a:rPr lang="uk-UA" sz="1400" b="0" i="0" u="none" strike="noStrike">
                          <a:solidFill>
                            <a:srgbClr val="000000"/>
                          </a:solidFill>
                          <a:effectLst/>
                          <a:latin typeface="Times New Roman"/>
                        </a:rPr>
                        <a:t>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uk-UA" sz="1400" b="0" i="0" u="none" strike="noStrike" dirty="0">
                          <a:solidFill>
                            <a:srgbClr val="000000"/>
                          </a:solidFill>
                          <a:effectLst/>
                          <a:latin typeface="Times New Roman"/>
                        </a:rPr>
                        <a:t>Доходи, отримані від реалізації сільськогосподарської продукції, що вироблена із сировини власного виробництва на давальницьких умовах, незалежно від територіального розміщення переробного підприємства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uk-UA"/>
                    </a:p>
                  </a:txBody>
                  <a:tcPr/>
                </a:tc>
                <a:tc>
                  <a:txBody>
                    <a:bodyPr/>
                    <a:lstStyle/>
                    <a:p>
                      <a:pPr algn="ctr" fontAlgn="t"/>
                      <a:r>
                        <a:rPr lang="uk-UA" sz="10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1900">
                <a:tc>
                  <a:txBody>
                    <a:bodyPr/>
                    <a:lstStyle/>
                    <a:p>
                      <a:pPr algn="ctr" fontAlgn="t"/>
                      <a:r>
                        <a:rPr lang="uk-UA" sz="1400" b="0" i="0" u="none" strike="noStrike">
                          <a:solidFill>
                            <a:srgbClr val="000000"/>
                          </a:solidFill>
                          <a:effectLst/>
                          <a:latin typeface="Times New Roman"/>
                        </a:rPr>
                        <a:t>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a:solidFill>
                            <a:srgbClr val="000000"/>
                          </a:solidFill>
                          <a:effectLst/>
                          <a:latin typeface="Times New Roman"/>
                        </a:rPr>
                        <a:t>Доходи, отримані протягом останнього податкового (звітного) періоду від надання супутніх послуг*</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uk-UA" sz="1400" b="0" i="0" u="none" strike="noStrike" dirty="0">
                          <a:solidFill>
                            <a:srgbClr val="000000"/>
                          </a:solidFill>
                          <a:effectLst/>
                          <a:latin typeface="Times New Roman"/>
                        </a:rPr>
                        <a:t>кредитові обороти за субрахунком 703 "Дохід від реалізації робіт і послуг" (відповідно до переліку супутніх послуг, зазначених у підпункті 298.8.3 пункту 298.8 статті 298 глави 1 розділу </a:t>
                      </a:r>
                      <a:r>
                        <a:rPr lang="en-US" sz="1400" b="0" i="0" u="none" strike="noStrike" dirty="0">
                          <a:solidFill>
                            <a:srgbClr val="000000"/>
                          </a:solidFill>
                          <a:effectLst/>
                          <a:latin typeface="Times New Roman"/>
                        </a:rPr>
                        <a:t>XIV </a:t>
                      </a:r>
                      <a:r>
                        <a:rPr lang="uk-UA" sz="1400" b="0" i="0" u="none" strike="noStrike" dirty="0">
                          <a:solidFill>
                            <a:srgbClr val="000000"/>
                          </a:solidFill>
                          <a:effectLst/>
                          <a:latin typeface="Times New Roman"/>
                        </a:rPr>
                        <a:t>Податкового кодексу України) (без податку на додану вартість)</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0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2883">
                <a:tc>
                  <a:txBody>
                    <a:bodyPr/>
                    <a:lstStyle/>
                    <a:p>
                      <a:pPr algn="ctr" fontAlgn="t"/>
                      <a:r>
                        <a:rPr lang="uk-UA" sz="1400" b="0" i="0" u="none" strike="noStrike">
                          <a:solidFill>
                            <a:srgbClr val="000000"/>
                          </a:solidFill>
                          <a:effectLst/>
                          <a:latin typeface="Times New Roman"/>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a:solidFill>
                            <a:srgbClr val="000000"/>
                          </a:solidFill>
                          <a:effectLst/>
                          <a:latin typeface="Times New Roman"/>
                        </a:rPr>
                        <a:t>Загальна сума доходу сільськогосподарського товаровиробника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err="1">
                          <a:solidFill>
                            <a:srgbClr val="000000"/>
                          </a:solidFill>
                          <a:effectLst/>
                          <a:latin typeface="Times New Roman"/>
                        </a:rPr>
                        <a:t>кредитові</a:t>
                      </a:r>
                      <a:r>
                        <a:rPr lang="ru-RU" sz="1400" b="0" i="0" u="none" strike="noStrike" dirty="0">
                          <a:solidFill>
                            <a:srgbClr val="000000"/>
                          </a:solidFill>
                          <a:effectLst/>
                          <a:latin typeface="Times New Roman"/>
                        </a:rPr>
                        <a:t> обороти за </a:t>
                      </a:r>
                      <a:r>
                        <a:rPr lang="ru-RU" sz="1400" b="0" i="0" u="none" strike="noStrike" dirty="0" err="1">
                          <a:solidFill>
                            <a:srgbClr val="000000"/>
                          </a:solidFill>
                          <a:effectLst/>
                          <a:latin typeface="Times New Roman"/>
                        </a:rPr>
                        <a:t>субрахунками</a:t>
                      </a:r>
                      <a:r>
                        <a:rPr lang="ru-RU" sz="1400" b="0" i="0" u="none" strike="noStrike" dirty="0">
                          <a:solidFill>
                            <a:srgbClr val="000000"/>
                          </a:solidFill>
                          <a:effectLst/>
                          <a:latin typeface="Times New Roman"/>
                        </a:rPr>
                        <a:t>:</a:t>
                      </a:r>
                      <a:br>
                        <a:rPr lang="ru-RU" sz="1400" b="0" i="0" u="none" strike="noStrike" dirty="0">
                          <a:solidFill>
                            <a:srgbClr val="000000"/>
                          </a:solidFill>
                          <a:effectLst/>
                          <a:latin typeface="Times New Roman"/>
                        </a:rPr>
                      </a:br>
                      <a:r>
                        <a:rPr lang="ru-RU" sz="1400" b="0" i="0" u="none" strike="noStrike" dirty="0">
                          <a:solidFill>
                            <a:srgbClr val="000000"/>
                          </a:solidFill>
                          <a:effectLst/>
                          <a:latin typeface="Times New Roman"/>
                        </a:rPr>
                        <a:t>791 "Результат </a:t>
                      </a:r>
                      <a:r>
                        <a:rPr lang="ru-RU" sz="1400" b="0" i="0" u="none" strike="noStrike" dirty="0" err="1">
                          <a:solidFill>
                            <a:srgbClr val="000000"/>
                          </a:solidFill>
                          <a:effectLst/>
                          <a:latin typeface="Times New Roman"/>
                        </a:rPr>
                        <a:t>операційної</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діяльності</a:t>
                      </a:r>
                      <a:r>
                        <a:rPr lang="ru-RU" sz="1400" b="0" i="0" u="none" strike="noStrike" dirty="0">
                          <a:solidFill>
                            <a:srgbClr val="000000"/>
                          </a:solidFill>
                          <a:effectLst/>
                          <a:latin typeface="Times New Roman"/>
                        </a:rPr>
                        <a:t>";</a:t>
                      </a:r>
                      <a:br>
                        <a:rPr lang="ru-RU" sz="1400" b="0" i="0" u="none" strike="noStrike" dirty="0">
                          <a:solidFill>
                            <a:srgbClr val="000000"/>
                          </a:solidFill>
                          <a:effectLst/>
                          <a:latin typeface="Times New Roman"/>
                        </a:rPr>
                      </a:br>
                      <a:r>
                        <a:rPr lang="ru-RU" sz="1400" b="0" i="0" u="none" strike="noStrike" dirty="0">
                          <a:solidFill>
                            <a:srgbClr val="000000"/>
                          </a:solidFill>
                          <a:effectLst/>
                          <a:latin typeface="Times New Roman"/>
                        </a:rPr>
                        <a:t>792 "Результат </a:t>
                      </a:r>
                      <a:r>
                        <a:rPr lang="ru-RU" sz="1400" b="0" i="0" u="none" strike="noStrike" dirty="0" err="1">
                          <a:solidFill>
                            <a:srgbClr val="000000"/>
                          </a:solidFill>
                          <a:effectLst/>
                          <a:latin typeface="Times New Roman"/>
                        </a:rPr>
                        <a:t>фінансових</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операцій</a:t>
                      </a:r>
                      <a:r>
                        <a:rPr lang="ru-RU" sz="1400" b="0" i="0" u="none" strike="noStrike" dirty="0">
                          <a:solidFill>
                            <a:srgbClr val="000000"/>
                          </a:solidFill>
                          <a:effectLst/>
                          <a:latin typeface="Times New Roman"/>
                        </a:rPr>
                        <a:t>";</a:t>
                      </a:r>
                      <a:br>
                        <a:rPr lang="ru-RU" sz="1400" b="0" i="0" u="none" strike="noStrike" dirty="0">
                          <a:solidFill>
                            <a:srgbClr val="000000"/>
                          </a:solidFill>
                          <a:effectLst/>
                          <a:latin typeface="Times New Roman"/>
                        </a:rPr>
                      </a:br>
                      <a:r>
                        <a:rPr lang="ru-RU" sz="1400" b="0" i="0" u="none" strike="noStrike" dirty="0">
                          <a:solidFill>
                            <a:srgbClr val="000000"/>
                          </a:solidFill>
                          <a:effectLst/>
                          <a:latin typeface="Times New Roman"/>
                        </a:rPr>
                        <a:t>793 "Результат </a:t>
                      </a:r>
                      <a:r>
                        <a:rPr lang="ru-RU" sz="1400" b="0" i="0" u="none" strike="noStrike" dirty="0" err="1">
                          <a:solidFill>
                            <a:srgbClr val="000000"/>
                          </a:solidFill>
                          <a:effectLst/>
                          <a:latin typeface="Times New Roman"/>
                        </a:rPr>
                        <a:t>іншої</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діяльності</a:t>
                      </a:r>
                      <a:r>
                        <a:rPr lang="ru-RU" sz="1400" b="0" i="0" u="none" strike="noStrike" dirty="0">
                          <a:solidFill>
                            <a:srgbClr val="000000"/>
                          </a:solidFill>
                          <a:effectLst/>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uk-UA" sz="1000" b="0" i="0" u="none" strike="noStrike" dirty="0">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15252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Місце для вмісту 4"/>
          <p:cNvGraphicFramePr>
            <a:graphicFrameLocks noGrp="1"/>
          </p:cNvGraphicFramePr>
          <p:nvPr>
            <p:ph idx="1"/>
            <p:extLst>
              <p:ext uri="{D42A27DB-BD31-4B8C-83A1-F6EECF244321}">
                <p14:modId xmlns:p14="http://schemas.microsoft.com/office/powerpoint/2010/main" val="302061468"/>
              </p:ext>
            </p:extLst>
          </p:nvPr>
        </p:nvGraphicFramePr>
        <p:xfrm>
          <a:off x="336430" y="336432"/>
          <a:ext cx="11637035" cy="6405215"/>
        </p:xfrm>
        <a:graphic>
          <a:graphicData uri="http://schemas.openxmlformats.org/drawingml/2006/table">
            <a:tbl>
              <a:tblPr/>
              <a:tblGrid>
                <a:gridCol w="483079"/>
                <a:gridCol w="6259012"/>
                <a:gridCol w="4176608"/>
                <a:gridCol w="718336"/>
              </a:tblGrid>
              <a:tr h="279529">
                <a:tc rowSpan="2">
                  <a:txBody>
                    <a:bodyPr/>
                    <a:lstStyle/>
                    <a:p>
                      <a:pPr algn="ctr" fontAlgn="t"/>
                      <a:r>
                        <a:rPr lang="uk-UA" sz="1400" b="0" i="0" u="none" strike="noStrike" dirty="0">
                          <a:solidFill>
                            <a:srgbClr val="000000"/>
                          </a:solidFill>
                          <a:effectLst/>
                          <a:latin typeface="Times New Roman"/>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ru-RU" sz="1400" b="0" i="0" u="none" strike="noStrike" dirty="0">
                          <a:solidFill>
                            <a:srgbClr val="000000"/>
                          </a:solidFill>
                          <a:effectLst/>
                          <a:latin typeface="Times New Roman"/>
                        </a:rPr>
                        <a:t>Величина, на яку </a:t>
                      </a:r>
                      <a:r>
                        <a:rPr lang="ru-RU" sz="1400" b="0" i="0" u="none" strike="noStrike" dirty="0" err="1">
                          <a:solidFill>
                            <a:srgbClr val="000000"/>
                          </a:solidFill>
                          <a:effectLst/>
                          <a:latin typeface="Times New Roman"/>
                        </a:rPr>
                        <a:t>зменшують</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загальну</a:t>
                      </a:r>
                      <a:r>
                        <a:rPr lang="ru-RU" sz="1400" b="0" i="0" u="none" strike="noStrike" dirty="0">
                          <a:solidFill>
                            <a:srgbClr val="000000"/>
                          </a:solidFill>
                          <a:effectLst/>
                          <a:latin typeface="Times New Roman"/>
                        </a:rPr>
                        <a:t> суму доходу </a:t>
                      </a:r>
                      <a:r>
                        <a:rPr lang="ru-RU" sz="1400" b="0" i="0" u="none" strike="noStrike" dirty="0" err="1">
                          <a:solidFill>
                            <a:srgbClr val="000000"/>
                          </a:solidFill>
                          <a:effectLst/>
                          <a:latin typeface="Times New Roman"/>
                        </a:rPr>
                        <a:t>сільськогосподарського</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товаровиробника</a:t>
                      </a:r>
                      <a:endParaRPr lang="ru-RU" sz="1400" b="0" i="0" u="none" strike="noStrike" dirty="0">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400" b="0" i="0" u="none" strike="noStrike">
                          <a:solidFill>
                            <a:srgbClr val="008000"/>
                          </a:solidFill>
                          <a:effectLst/>
                          <a:latin typeface="Times New Roman"/>
                        </a:rPr>
                        <a:t>розрахунково:</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t"/>
                      <a:r>
                        <a:rPr lang="uk-UA" sz="14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648">
                <a:tc vMerge="1">
                  <a:txBody>
                    <a:bodyPr/>
                    <a:lstStyle/>
                    <a:p>
                      <a:endParaRPr lang="uk-UA"/>
                    </a:p>
                  </a:txBody>
                  <a:tcPr/>
                </a:tc>
                <a:tc vMerge="1">
                  <a:txBody>
                    <a:bodyPr/>
                    <a:lstStyle/>
                    <a:p>
                      <a:endParaRPr lang="uk-UA"/>
                    </a:p>
                  </a:txBody>
                  <a:tcPr/>
                </a:tc>
                <a:tc>
                  <a:txBody>
                    <a:bodyPr/>
                    <a:lstStyle/>
                    <a:p>
                      <a:pPr algn="ctr" fontAlgn="t"/>
                      <a:r>
                        <a:rPr lang="uk-UA" sz="1400" b="0" i="0" u="none" strike="noStrike" dirty="0">
                          <a:solidFill>
                            <a:srgbClr val="008000"/>
                          </a:solidFill>
                          <a:effectLst/>
                          <a:latin typeface="Times New Roman"/>
                        </a:rPr>
                        <a:t>р. 3.1 + р. 3.2 + р. 3.3 + р. 3.4 + р. 3.5 + р. 3.6 + р. 3.7 + р. 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uk-UA"/>
                    </a:p>
                  </a:txBody>
                  <a:tcPr/>
                </a:tc>
              </a:tr>
              <a:tr h="2175044">
                <a:tc>
                  <a:txBody>
                    <a:bodyPr/>
                    <a:lstStyle/>
                    <a:p>
                      <a:pPr algn="ctr" fontAlgn="t"/>
                      <a:r>
                        <a:rPr lang="uk-UA" sz="1400" b="0" i="0" u="none" strike="noStrike" dirty="0">
                          <a:solidFill>
                            <a:srgbClr val="000000"/>
                          </a:solidFill>
                          <a:effectLst/>
                          <a:latin typeface="Times New Roman"/>
                        </a:rPr>
                        <a:t>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a:solidFill>
                            <a:srgbClr val="000000"/>
                          </a:solidFill>
                          <a:effectLst/>
                          <a:latin typeface="Times New Roman"/>
                        </a:rPr>
                        <a:t>Сума </a:t>
                      </a:r>
                      <a:r>
                        <a:rPr lang="ru-RU" sz="1400" b="0" i="0" u="none" strike="noStrike" dirty="0" err="1">
                          <a:solidFill>
                            <a:srgbClr val="000000"/>
                          </a:solidFill>
                          <a:effectLst/>
                          <a:latin typeface="Times New Roman"/>
                        </a:rPr>
                        <a:t>одержаних</a:t>
                      </a:r>
                      <a:r>
                        <a:rPr lang="ru-RU" sz="1400" b="0" i="0" u="none" strike="noStrike" dirty="0">
                          <a:solidFill>
                            <a:srgbClr val="000000"/>
                          </a:solidFill>
                          <a:effectLst/>
                          <a:latin typeface="Times New Roman"/>
                        </a:rPr>
                        <a:t> з державного бюджету </a:t>
                      </a:r>
                      <a:r>
                        <a:rPr lang="ru-RU" sz="1400" b="0" i="0" u="none" strike="noStrike" dirty="0" err="1">
                          <a:solidFill>
                            <a:srgbClr val="000000"/>
                          </a:solidFill>
                          <a:effectLst/>
                          <a:latin typeface="Times New Roman"/>
                        </a:rPr>
                        <a:t>коштів</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фінансової</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підтримки</a:t>
                      </a:r>
                      <a:endParaRPr lang="ru-RU" sz="1400" b="0" i="0" u="none" strike="noStrike" dirty="0">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uk-UA" sz="1400" b="0" i="0" u="none" strike="noStrike" dirty="0">
                          <a:solidFill>
                            <a:srgbClr val="000000"/>
                          </a:solidFill>
                          <a:effectLst/>
                          <a:latin typeface="Times New Roman"/>
                        </a:rPr>
                        <a:t>кредитові обороти за рахунком 48 "Цільове фінансування і цільові надходження" (відповідні субрахунки) та кредитові обороти за субрахунком 718 "Дохід від безоплатно одержаних оборотних активів", на який зараховується бюджетна дотація для розвитку сільськогосподарських товаровиробників та стимулювання виробництва сільськогосподарської продукції відповідно до статті 16</a:t>
                      </a:r>
                      <a:r>
                        <a:rPr lang="uk-UA" sz="1400" b="0" i="0" u="none" strike="noStrike" baseline="30000" dirty="0">
                          <a:solidFill>
                            <a:srgbClr val="000000"/>
                          </a:solidFill>
                          <a:effectLst/>
                          <a:latin typeface="Times New Roman"/>
                        </a:rPr>
                        <a:t>1</a:t>
                      </a:r>
                      <a:r>
                        <a:rPr lang="uk-UA" sz="1400" b="0" i="0" u="none" strike="noStrike" dirty="0">
                          <a:solidFill>
                            <a:srgbClr val="000000"/>
                          </a:solidFill>
                          <a:effectLst/>
                          <a:latin typeface="Times New Roman"/>
                        </a:rPr>
                        <a:t> Закону України "Про державну підтримку сільського господарства України"</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400" b="0" i="0" u="none" strike="noStrike" dirty="0">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6962">
                <a:tc>
                  <a:txBody>
                    <a:bodyPr/>
                    <a:lstStyle/>
                    <a:p>
                      <a:pPr algn="ctr" fontAlgn="t"/>
                      <a:r>
                        <a:rPr lang="uk-UA" sz="1400" b="0" i="0" u="none" strike="noStrike">
                          <a:solidFill>
                            <a:srgbClr val="000000"/>
                          </a:solidFill>
                          <a:effectLst/>
                          <a:latin typeface="Times New Roman"/>
                        </a:rPr>
                        <a:t>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a:solidFill>
                            <a:srgbClr val="000000"/>
                          </a:solidFill>
                          <a:effectLst/>
                          <a:latin typeface="Times New Roman"/>
                        </a:rPr>
                        <a:t>Сума доходу, отримана від продажу іноземної валюти, яка направлена на розвиток сільськогосподарського виробництва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uk-UA" sz="1400" b="0" i="0" u="none" strike="noStrike">
                          <a:solidFill>
                            <a:srgbClr val="000000"/>
                          </a:solidFill>
                          <a:effectLst/>
                          <a:latin typeface="Times New Roman"/>
                        </a:rPr>
                        <a:t>кредитові обороти за субрахунком 711 "Дохід від купівлі-продажу іноземної валюти" в частині продажу іноземної валюти, що спрямовується на розвиток сільськогосподарського виробництва (закупівля насіння, поголів'я худоби, сільськогосподарської техніки тощо)</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400" b="0" i="0" u="none" strike="noStrike" dirty="0">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6177">
                <a:tc>
                  <a:txBody>
                    <a:bodyPr/>
                    <a:lstStyle/>
                    <a:p>
                      <a:pPr algn="ctr" fontAlgn="t"/>
                      <a:r>
                        <a:rPr lang="uk-UA" sz="1400" b="0" i="0" u="none" strike="noStrike">
                          <a:solidFill>
                            <a:srgbClr val="000000"/>
                          </a:solidFill>
                          <a:effectLst/>
                          <a:latin typeface="Times New Roman"/>
                        </a:rPr>
                        <a:t>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uk-UA" sz="1400" b="0" i="0" u="none" strike="noStrike" dirty="0">
                          <a:solidFill>
                            <a:srgbClr val="000000"/>
                          </a:solidFill>
                          <a:effectLst/>
                          <a:latin typeface="Times New Roman"/>
                        </a:rPr>
                        <a:t>Сума доходу від первісного визнання та від зміни вартості біологічних активів і сільськогосподарської продукції, які обліковуються за справедливою вартістю</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a:solidFill>
                            <a:srgbClr val="000000"/>
                          </a:solidFill>
                          <a:effectLst/>
                          <a:latin typeface="Times New Roman"/>
                        </a:rPr>
                        <a:t>кредитові обороти за субрахунком 710 "Дохід від первісного визнання та від зміни вартості активів, які обліковуються за справедливою вартістю"</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400" b="0" i="0" u="none" strike="noStrike" dirty="0">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570">
                <a:tc>
                  <a:txBody>
                    <a:bodyPr/>
                    <a:lstStyle/>
                    <a:p>
                      <a:pPr algn="ctr" fontAlgn="t"/>
                      <a:r>
                        <a:rPr lang="uk-UA" sz="1400" b="0" i="0" u="none" strike="noStrike">
                          <a:solidFill>
                            <a:srgbClr val="000000"/>
                          </a:solidFill>
                          <a:effectLst/>
                          <a:latin typeface="Times New Roman"/>
                        </a:rPr>
                        <a:t>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a:solidFill>
                            <a:srgbClr val="000000"/>
                          </a:solidFill>
                          <a:effectLst/>
                          <a:latin typeface="Times New Roman"/>
                        </a:rPr>
                        <a:t>Сума доходу, отримана від реалізації основних засобів, які перебували на балансі підприємства більше 24 місяців до місяця, в якому здійснюється їх продаж</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uk-UA" sz="1400" b="0" i="0" u="none" strike="noStrike">
                          <a:solidFill>
                            <a:srgbClr val="000000"/>
                          </a:solidFill>
                          <a:effectLst/>
                          <a:latin typeface="Times New Roman"/>
                        </a:rPr>
                        <a:t>кредитові обороти за субрахунком 712 "Дохід від реалізації інших оборотних активів" у частині реалізації основних засобів, які перебували на балансі підприємства більше 24 місяців до місяця, в якому здійснюється їх продаж**</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400" b="0" i="0" u="none" strike="noStrike" dirty="0">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785">
                <a:tc>
                  <a:txBody>
                    <a:bodyPr/>
                    <a:lstStyle/>
                    <a:p>
                      <a:pPr algn="ctr" fontAlgn="t"/>
                      <a:r>
                        <a:rPr lang="uk-UA" sz="1400" b="0" i="0" u="none" strike="noStrike">
                          <a:solidFill>
                            <a:srgbClr val="000000"/>
                          </a:solidFill>
                          <a:effectLst/>
                          <a:latin typeface="Times New Roman"/>
                        </a:rPr>
                        <a:t>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1400" b="0" i="0" u="none" strike="noStrike">
                          <a:solidFill>
                            <a:srgbClr val="000000"/>
                          </a:solidFill>
                          <a:effectLst/>
                          <a:latin typeface="Times New Roman"/>
                        </a:rPr>
                        <a:t>Сума доходу від списаної кредиторської заборгованості, що виникла в ході операційного циклу по закінченні строку позовної давності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1400" b="0" i="0" u="none" strike="noStrike">
                          <a:solidFill>
                            <a:srgbClr val="000000"/>
                          </a:solidFill>
                          <a:effectLst/>
                          <a:latin typeface="Times New Roman"/>
                        </a:rPr>
                        <a:t>кредитові обороти за субрахунком 717 "Дохід від списання кредиторської заборгованості"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uk-UA" sz="1400" b="0" i="0" u="none" strike="noStrike" dirty="0">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000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Місце для вмісту 4"/>
          <p:cNvGraphicFramePr>
            <a:graphicFrameLocks noGrp="1"/>
          </p:cNvGraphicFramePr>
          <p:nvPr>
            <p:ph idx="1"/>
            <p:extLst>
              <p:ext uri="{D42A27DB-BD31-4B8C-83A1-F6EECF244321}">
                <p14:modId xmlns:p14="http://schemas.microsoft.com/office/powerpoint/2010/main" val="4062017860"/>
              </p:ext>
            </p:extLst>
          </p:nvPr>
        </p:nvGraphicFramePr>
        <p:xfrm>
          <a:off x="681505" y="276047"/>
          <a:ext cx="11438637" cy="6889531"/>
        </p:xfrm>
        <a:graphic>
          <a:graphicData uri="http://schemas.openxmlformats.org/drawingml/2006/table">
            <a:tbl>
              <a:tblPr/>
              <a:tblGrid>
                <a:gridCol w="80696"/>
                <a:gridCol w="80696"/>
                <a:gridCol w="80696"/>
                <a:gridCol w="55296"/>
                <a:gridCol w="25400"/>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3399305"/>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80696"/>
                <a:gridCol w="1765218"/>
                <a:gridCol w="80696"/>
                <a:gridCol w="60522"/>
                <a:gridCol w="80696"/>
                <a:gridCol w="80696"/>
                <a:gridCol w="80696"/>
                <a:gridCol w="80696"/>
                <a:gridCol w="80696"/>
                <a:gridCol w="80696"/>
                <a:gridCol w="80696"/>
              </a:tblGrid>
              <a:tr h="494966">
                <a:tc gridSpan="4">
                  <a:txBody>
                    <a:bodyPr/>
                    <a:lstStyle/>
                    <a:p>
                      <a:pPr algn="ctr" fontAlgn="t"/>
                      <a:r>
                        <a:rPr lang="uk-UA" sz="1600" b="0" i="0" u="none" strike="noStrike" dirty="0">
                          <a:solidFill>
                            <a:srgbClr val="000000"/>
                          </a:solidFill>
                          <a:effectLst/>
                          <a:latin typeface="Times New Roman"/>
                        </a:rPr>
                        <a:t>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pPr algn="l" fontAlgn="t"/>
                      <a:endParaRPr lang="ru-RU" sz="1600" b="0" i="0" u="none" strike="noStrike" dirty="0">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8">
                  <a:txBody>
                    <a:bodyPr/>
                    <a:lstStyle/>
                    <a:p>
                      <a:pPr algn="l" fontAlgn="t"/>
                      <a:r>
                        <a:rPr lang="ru-RU" sz="1600" b="0" i="0" u="none" strike="noStrike" dirty="0">
                          <a:solidFill>
                            <a:srgbClr val="000000"/>
                          </a:solidFill>
                          <a:effectLst/>
                          <a:latin typeface="Times New Roman"/>
                        </a:rPr>
                        <a:t>Сума доходу </a:t>
                      </a:r>
                      <a:r>
                        <a:rPr lang="ru-RU" sz="1600" b="0" i="0" u="none" strike="noStrike" dirty="0" err="1">
                          <a:solidFill>
                            <a:srgbClr val="000000"/>
                          </a:solidFill>
                          <a:effectLst/>
                          <a:latin typeface="Times New Roman"/>
                        </a:rPr>
                        <a:t>від</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курсової</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різниці</a:t>
                      </a:r>
                      <a:r>
                        <a:rPr lang="ru-RU" sz="1600" b="0" i="0" u="none" strike="noStrike" dirty="0">
                          <a:solidFill>
                            <a:srgbClr val="000000"/>
                          </a:solidFill>
                          <a:effectLst/>
                          <a:latin typeface="Times New Roman"/>
                        </a:rPr>
                        <a:t> за </a:t>
                      </a:r>
                      <a:r>
                        <a:rPr lang="ru-RU" sz="1600" b="0" i="0" u="none" strike="noStrike" dirty="0" err="1">
                          <a:solidFill>
                            <a:srgbClr val="000000"/>
                          </a:solidFill>
                          <a:effectLst/>
                          <a:latin typeface="Times New Roman"/>
                        </a:rPr>
                        <a:t>зобов'язаннями</a:t>
                      </a:r>
                      <a:r>
                        <a:rPr lang="ru-RU" sz="1600" b="0" i="0" u="none" strike="noStrike" dirty="0">
                          <a:solidFill>
                            <a:srgbClr val="000000"/>
                          </a:solidFill>
                          <a:effectLst/>
                          <a:latin typeface="Times New Roman"/>
                        </a:rPr>
                        <a:t> по кредитах (</a:t>
                      </a:r>
                      <a:r>
                        <a:rPr lang="ru-RU" sz="1600" b="0" i="0" u="none" strike="noStrike" dirty="0" err="1">
                          <a:solidFill>
                            <a:srgbClr val="000000"/>
                          </a:solidFill>
                          <a:effectLst/>
                          <a:latin typeface="Times New Roman"/>
                        </a:rPr>
                        <a:t>позиках</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відсотках</a:t>
                      </a:r>
                      <a:r>
                        <a:rPr lang="ru-RU" sz="1600" b="0" i="0" u="none" strike="noStrike" dirty="0">
                          <a:solidFill>
                            <a:srgbClr val="000000"/>
                          </a:solidFill>
                          <a:effectLst/>
                          <a:latin typeface="Times New Roman"/>
                        </a:rPr>
                        <a:t> в </a:t>
                      </a:r>
                      <a:r>
                        <a:rPr lang="ru-RU" sz="1600" b="0" i="0" u="none" strike="noStrike" dirty="0" err="1">
                          <a:solidFill>
                            <a:srgbClr val="000000"/>
                          </a:solidFill>
                          <a:effectLst/>
                          <a:latin typeface="Times New Roman"/>
                        </a:rPr>
                        <a:t>іноземній</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валюті</a:t>
                      </a:r>
                      <a:endParaRPr lang="ru-RU" sz="1600" b="0" i="0" u="none" strike="noStrike" dirty="0">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30">
                  <a:txBody>
                    <a:bodyPr/>
                    <a:lstStyle/>
                    <a:p>
                      <a:pPr algn="l" fontAlgn="t"/>
                      <a:r>
                        <a:rPr lang="ru-RU" sz="1600" b="0" i="0" u="none" strike="noStrike">
                          <a:solidFill>
                            <a:srgbClr val="000000"/>
                          </a:solidFill>
                          <a:effectLst/>
                          <a:latin typeface="Times New Roman"/>
                        </a:rPr>
                        <a:t>кредитові обороти за субрахунком 744 "Дохід від неопераційної курсової різниці"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9">
                  <a:txBody>
                    <a:bodyPr/>
                    <a:lstStyle/>
                    <a:p>
                      <a:pPr algn="ctr" fontAlgn="t"/>
                      <a:r>
                        <a:rPr lang="uk-UA" sz="16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642118">
                <a:tc gridSpan="4">
                  <a:txBody>
                    <a:bodyPr/>
                    <a:lstStyle/>
                    <a:p>
                      <a:pPr algn="ctr" fontAlgn="t"/>
                      <a:r>
                        <a:rPr lang="uk-UA" sz="1600" b="0" i="0" u="none" strike="noStrike">
                          <a:solidFill>
                            <a:srgbClr val="000000"/>
                          </a:solidFill>
                          <a:effectLst/>
                          <a:latin typeface="Times New Roman"/>
                        </a:rPr>
                        <a:t>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pPr algn="l" fontAlgn="t"/>
                      <a:endParaRPr lang="ru-RU" sz="1600" b="0" i="0" u="none" strike="noStrike" dirty="0">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8">
                  <a:txBody>
                    <a:bodyPr/>
                    <a:lstStyle/>
                    <a:p>
                      <a:pPr algn="l" fontAlgn="t"/>
                      <a:r>
                        <a:rPr lang="ru-RU" sz="1600" b="0" i="0" u="none" strike="noStrike" dirty="0">
                          <a:solidFill>
                            <a:srgbClr val="000000"/>
                          </a:solidFill>
                          <a:effectLst/>
                          <a:latin typeface="Times New Roman"/>
                        </a:rPr>
                        <a:t>Сума доходу </a:t>
                      </a:r>
                      <a:r>
                        <a:rPr lang="ru-RU" sz="1600" b="0" i="0" u="none" strike="noStrike" dirty="0" err="1">
                          <a:solidFill>
                            <a:srgbClr val="000000"/>
                          </a:solidFill>
                          <a:effectLst/>
                          <a:latin typeface="Times New Roman"/>
                        </a:rPr>
                        <a:t>від</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курсових</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різниць</a:t>
                      </a:r>
                      <a:r>
                        <a:rPr lang="ru-RU" sz="1600" b="0" i="0" u="none" strike="noStrike" dirty="0">
                          <a:solidFill>
                            <a:srgbClr val="000000"/>
                          </a:solidFill>
                          <a:effectLst/>
                          <a:latin typeface="Times New Roman"/>
                        </a:rPr>
                        <a:t> за </a:t>
                      </a:r>
                      <a:r>
                        <a:rPr lang="ru-RU" sz="1600" b="0" i="0" u="none" strike="noStrike" dirty="0" err="1">
                          <a:solidFill>
                            <a:srgbClr val="000000"/>
                          </a:solidFill>
                          <a:effectLst/>
                          <a:latin typeface="Times New Roman"/>
                        </a:rPr>
                        <a:t>залишками</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грошових</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коштів</a:t>
                      </a:r>
                      <a:r>
                        <a:rPr lang="ru-RU" sz="1600" b="0" i="0" u="none" strike="noStrike" dirty="0">
                          <a:solidFill>
                            <a:srgbClr val="000000"/>
                          </a:solidFill>
                          <a:effectLst/>
                          <a:latin typeface="Times New Roman"/>
                        </a:rPr>
                        <a:t> на </a:t>
                      </a:r>
                      <a:r>
                        <a:rPr lang="ru-RU" sz="1600" b="0" i="0" u="none" strike="noStrike" dirty="0" err="1">
                          <a:solidFill>
                            <a:srgbClr val="000000"/>
                          </a:solidFill>
                          <a:effectLst/>
                          <a:latin typeface="Times New Roman"/>
                        </a:rPr>
                        <a:t>валютних</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рахунках</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дебіторською</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заборгованістю</a:t>
                      </a:r>
                      <a:r>
                        <a:rPr lang="ru-RU" sz="1600" b="0" i="0" u="none" strike="noStrike" dirty="0">
                          <a:solidFill>
                            <a:srgbClr val="000000"/>
                          </a:solidFill>
                          <a:effectLst/>
                          <a:latin typeface="Times New Roman"/>
                        </a:rPr>
                        <a:t> за </a:t>
                      </a:r>
                      <a:r>
                        <a:rPr lang="ru-RU" sz="1600" b="0" i="0" u="none" strike="noStrike" dirty="0" err="1">
                          <a:solidFill>
                            <a:srgbClr val="000000"/>
                          </a:solidFill>
                          <a:effectLst/>
                          <a:latin typeface="Times New Roman"/>
                        </a:rPr>
                        <a:t>реалізовану</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сільськогосподарську</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продукцію</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власного</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виробництва</a:t>
                      </a:r>
                      <a:r>
                        <a:rPr lang="ru-RU" sz="1600" b="0" i="0" u="none" strike="noStrike" dirty="0">
                          <a:solidFill>
                            <a:srgbClr val="000000"/>
                          </a:solidFill>
                          <a:effectLst/>
                          <a:latin typeface="Times New Roman"/>
                        </a:rPr>
                        <a:t> та </a:t>
                      </a:r>
                      <a:r>
                        <a:rPr lang="ru-RU" sz="1600" b="0" i="0" u="none" strike="noStrike" dirty="0" err="1">
                          <a:solidFill>
                            <a:srgbClr val="000000"/>
                          </a:solidFill>
                          <a:effectLst/>
                          <a:latin typeface="Times New Roman"/>
                        </a:rPr>
                        <a:t>продуктів</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її</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переробки</a:t>
                      </a:r>
                      <a:endParaRPr lang="ru-RU" sz="1600" b="0" i="0" u="none" strike="noStrike" dirty="0">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30">
                  <a:txBody>
                    <a:bodyPr/>
                    <a:lstStyle/>
                    <a:p>
                      <a:pPr algn="l" fontAlgn="t"/>
                      <a:r>
                        <a:rPr lang="ru-RU" sz="1600" b="0" i="0" u="none" strike="noStrike" dirty="0" err="1">
                          <a:solidFill>
                            <a:srgbClr val="000000"/>
                          </a:solidFill>
                          <a:effectLst/>
                          <a:latin typeface="Times New Roman"/>
                        </a:rPr>
                        <a:t>кредитові</a:t>
                      </a:r>
                      <a:r>
                        <a:rPr lang="ru-RU" sz="1600" b="0" i="0" u="none" strike="noStrike" dirty="0">
                          <a:solidFill>
                            <a:srgbClr val="000000"/>
                          </a:solidFill>
                          <a:effectLst/>
                          <a:latin typeface="Times New Roman"/>
                        </a:rPr>
                        <a:t> обороти за </a:t>
                      </a:r>
                      <a:r>
                        <a:rPr lang="ru-RU" sz="1600" b="0" i="0" u="none" strike="noStrike" dirty="0" err="1">
                          <a:solidFill>
                            <a:srgbClr val="000000"/>
                          </a:solidFill>
                          <a:effectLst/>
                          <a:latin typeface="Times New Roman"/>
                        </a:rPr>
                        <a:t>субрахунком</a:t>
                      </a:r>
                      <a:r>
                        <a:rPr lang="ru-RU" sz="1600" b="0" i="0" u="none" strike="noStrike" dirty="0">
                          <a:solidFill>
                            <a:srgbClr val="000000"/>
                          </a:solidFill>
                          <a:effectLst/>
                          <a:latin typeface="Times New Roman"/>
                        </a:rPr>
                        <a:t> 714 "</a:t>
                      </a:r>
                      <a:r>
                        <a:rPr lang="ru-RU" sz="1600" b="0" i="0" u="none" strike="noStrike" dirty="0" err="1">
                          <a:solidFill>
                            <a:srgbClr val="000000"/>
                          </a:solidFill>
                          <a:effectLst/>
                          <a:latin typeface="Times New Roman"/>
                        </a:rPr>
                        <a:t>Дохід</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від</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операційної</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курсової</a:t>
                      </a:r>
                      <a:r>
                        <a:rPr lang="ru-RU" sz="1600" b="0" i="0" u="none" strike="noStrike" dirty="0">
                          <a:solidFill>
                            <a:srgbClr val="000000"/>
                          </a:solidFill>
                          <a:effectLst/>
                          <a:latin typeface="Times New Roman"/>
                        </a:rPr>
                        <a:t> </a:t>
                      </a:r>
                      <a:r>
                        <a:rPr lang="ru-RU" sz="1600" b="0" i="0" u="none" strike="noStrike" dirty="0" err="1">
                          <a:solidFill>
                            <a:srgbClr val="000000"/>
                          </a:solidFill>
                          <a:effectLst/>
                          <a:latin typeface="Times New Roman"/>
                        </a:rPr>
                        <a:t>різниці</a:t>
                      </a:r>
                      <a:r>
                        <a:rPr lang="ru-RU" sz="1600" b="0" i="0" u="none" strike="noStrike" dirty="0">
                          <a:solidFill>
                            <a:srgbClr val="000000"/>
                          </a:solidFill>
                          <a:effectLst/>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9">
                  <a:txBody>
                    <a:bodyPr/>
                    <a:lstStyle/>
                    <a:p>
                      <a:pPr algn="ctr" fontAlgn="t"/>
                      <a:r>
                        <a:rPr lang="uk-UA" sz="16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709005">
                <a:tc gridSpan="4">
                  <a:txBody>
                    <a:bodyPr/>
                    <a:lstStyle/>
                    <a:p>
                      <a:pPr algn="ctr" fontAlgn="t"/>
                      <a:r>
                        <a:rPr lang="uk-UA" sz="1600" b="0" i="0" u="none" strike="noStrike">
                          <a:solidFill>
                            <a:srgbClr val="008000"/>
                          </a:solidFill>
                          <a:effectLst/>
                          <a:latin typeface="Times New Roman"/>
                        </a:rPr>
                        <a:t>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pPr algn="l" fontAlgn="t"/>
                      <a:endParaRPr lang="ru-RU" sz="1600" b="0" i="0" u="none" strike="noStrike" dirty="0">
                        <a:solidFill>
                          <a:srgbClr val="008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8">
                  <a:txBody>
                    <a:bodyPr/>
                    <a:lstStyle/>
                    <a:p>
                      <a:pPr algn="l" fontAlgn="t"/>
                      <a:r>
                        <a:rPr lang="ru-RU" sz="1600" b="0" i="0" u="none" strike="noStrike" dirty="0">
                          <a:solidFill>
                            <a:srgbClr val="008000"/>
                          </a:solidFill>
                          <a:effectLst/>
                          <a:latin typeface="Times New Roman"/>
                        </a:rPr>
                        <a:t>Сума доходу </a:t>
                      </a:r>
                      <a:r>
                        <a:rPr lang="ru-RU" sz="1600" b="0" i="0" u="none" strike="noStrike" dirty="0" err="1">
                          <a:solidFill>
                            <a:srgbClr val="008000"/>
                          </a:solidFill>
                          <a:effectLst/>
                          <a:latin typeface="Times New Roman"/>
                        </a:rPr>
                        <a:t>від</a:t>
                      </a:r>
                      <a:r>
                        <a:rPr lang="ru-RU" sz="1600" b="0" i="0" u="none" strike="noStrike" dirty="0">
                          <a:solidFill>
                            <a:srgbClr val="008000"/>
                          </a:solidFill>
                          <a:effectLst/>
                          <a:latin typeface="Times New Roman"/>
                        </a:rPr>
                        <a:t> </a:t>
                      </a:r>
                      <a:r>
                        <a:rPr lang="ru-RU" sz="1600" b="0" i="0" u="none" strike="noStrike" dirty="0" err="1">
                          <a:solidFill>
                            <a:srgbClr val="008000"/>
                          </a:solidFill>
                          <a:effectLst/>
                          <a:latin typeface="Times New Roman"/>
                        </a:rPr>
                        <a:t>визнання</a:t>
                      </a:r>
                      <a:r>
                        <a:rPr lang="ru-RU" sz="1600" b="0" i="0" u="none" strike="noStrike" dirty="0">
                          <a:solidFill>
                            <a:srgbClr val="008000"/>
                          </a:solidFill>
                          <a:effectLst/>
                          <a:latin typeface="Times New Roman"/>
                        </a:rPr>
                        <a:t> </a:t>
                      </a:r>
                      <a:r>
                        <a:rPr lang="ru-RU" sz="1600" b="0" i="0" u="none" strike="noStrike" dirty="0" err="1">
                          <a:solidFill>
                            <a:srgbClr val="008000"/>
                          </a:solidFill>
                          <a:effectLst/>
                          <a:latin typeface="Times New Roman"/>
                        </a:rPr>
                        <a:t>доходів</a:t>
                      </a:r>
                      <a:r>
                        <a:rPr lang="ru-RU" sz="1600" b="0" i="0" u="none" strike="noStrike" dirty="0">
                          <a:solidFill>
                            <a:srgbClr val="008000"/>
                          </a:solidFill>
                          <a:effectLst/>
                          <a:latin typeface="Times New Roman"/>
                        </a:rPr>
                        <a:t> при </a:t>
                      </a:r>
                      <a:r>
                        <a:rPr lang="ru-RU" sz="1600" b="0" i="0" u="none" strike="noStrike" dirty="0" err="1">
                          <a:solidFill>
                            <a:srgbClr val="008000"/>
                          </a:solidFill>
                          <a:effectLst/>
                          <a:latin typeface="Times New Roman"/>
                        </a:rPr>
                        <a:t>врегулюванні</a:t>
                      </a:r>
                      <a:r>
                        <a:rPr lang="ru-RU" sz="1600" b="0" i="0" u="none" strike="noStrike" dirty="0">
                          <a:solidFill>
                            <a:srgbClr val="008000"/>
                          </a:solidFill>
                          <a:effectLst/>
                          <a:latin typeface="Times New Roman"/>
                        </a:rPr>
                        <a:t> </a:t>
                      </a:r>
                      <a:r>
                        <a:rPr lang="ru-RU" sz="1600" b="0" i="0" u="none" strike="noStrike" dirty="0" err="1">
                          <a:solidFill>
                            <a:srgbClr val="008000"/>
                          </a:solidFill>
                          <a:effectLst/>
                          <a:latin typeface="Times New Roman"/>
                        </a:rPr>
                        <a:t>сумнівної</a:t>
                      </a:r>
                      <a:r>
                        <a:rPr lang="ru-RU" sz="1600" b="0" i="0" u="none" strike="noStrike" dirty="0">
                          <a:solidFill>
                            <a:srgbClr val="008000"/>
                          </a:solidFill>
                          <a:effectLst/>
                          <a:latin typeface="Times New Roman"/>
                        </a:rPr>
                        <a:t> (</a:t>
                      </a:r>
                      <a:r>
                        <a:rPr lang="ru-RU" sz="1600" b="0" i="0" u="none" strike="noStrike" dirty="0" err="1">
                          <a:solidFill>
                            <a:srgbClr val="008000"/>
                          </a:solidFill>
                          <a:effectLst/>
                          <a:latin typeface="Times New Roman"/>
                        </a:rPr>
                        <a:t>безнадійної</a:t>
                      </a:r>
                      <a:r>
                        <a:rPr lang="ru-RU" sz="1600" b="0" i="0" u="none" strike="noStrike" dirty="0">
                          <a:solidFill>
                            <a:srgbClr val="008000"/>
                          </a:solidFill>
                          <a:effectLst/>
                          <a:latin typeface="Times New Roman"/>
                        </a:rPr>
                        <a:t>) </a:t>
                      </a:r>
                      <a:r>
                        <a:rPr lang="ru-RU" sz="1600" b="0" i="0" u="none" strike="noStrike">
                          <a:solidFill>
                            <a:srgbClr val="008000"/>
                          </a:solidFill>
                          <a:effectLst/>
                          <a:latin typeface="Times New Roman"/>
                        </a:rPr>
                        <a:t>заборгованості</a:t>
                      </a:r>
                      <a:endParaRPr lang="ru-RU" sz="1600" b="0" i="0" u="none" strike="noStrike" dirty="0">
                        <a:solidFill>
                          <a:srgbClr val="008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30">
                  <a:txBody>
                    <a:bodyPr/>
                    <a:lstStyle/>
                    <a:p>
                      <a:pPr algn="l" fontAlgn="t"/>
                      <a:r>
                        <a:rPr lang="ru-RU" sz="1600" b="0" i="0" u="none" strike="noStrike" dirty="0" err="1">
                          <a:solidFill>
                            <a:srgbClr val="008000"/>
                          </a:solidFill>
                          <a:effectLst/>
                          <a:latin typeface="Times New Roman"/>
                        </a:rPr>
                        <a:t>кредитові</a:t>
                      </a:r>
                      <a:r>
                        <a:rPr lang="ru-RU" sz="1600" b="0" i="0" u="none" strike="noStrike" dirty="0">
                          <a:solidFill>
                            <a:srgbClr val="008000"/>
                          </a:solidFill>
                          <a:effectLst/>
                          <a:latin typeface="Times New Roman"/>
                        </a:rPr>
                        <a:t> обороти за </a:t>
                      </a:r>
                      <a:r>
                        <a:rPr lang="ru-RU" sz="1600" b="0" i="0" u="none" strike="noStrike" dirty="0" err="1">
                          <a:solidFill>
                            <a:srgbClr val="008000"/>
                          </a:solidFill>
                          <a:effectLst/>
                          <a:latin typeface="Times New Roman"/>
                        </a:rPr>
                        <a:t>субрахунком</a:t>
                      </a:r>
                      <a:r>
                        <a:rPr lang="ru-RU" sz="1600" b="0" i="0" u="none" strike="noStrike" dirty="0">
                          <a:solidFill>
                            <a:srgbClr val="008000"/>
                          </a:solidFill>
                          <a:effectLst/>
                          <a:latin typeface="Times New Roman"/>
                        </a:rPr>
                        <a:t> 716 "</a:t>
                      </a:r>
                      <a:r>
                        <a:rPr lang="ru-RU" sz="1600" b="0" i="0" u="none" strike="noStrike" dirty="0" err="1">
                          <a:solidFill>
                            <a:srgbClr val="008000"/>
                          </a:solidFill>
                          <a:effectLst/>
                          <a:latin typeface="Times New Roman"/>
                        </a:rPr>
                        <a:t>Відшкодування</a:t>
                      </a:r>
                      <a:r>
                        <a:rPr lang="ru-RU" sz="1600" b="0" i="0" u="none" strike="noStrike" dirty="0">
                          <a:solidFill>
                            <a:srgbClr val="008000"/>
                          </a:solidFill>
                          <a:effectLst/>
                          <a:latin typeface="Times New Roman"/>
                        </a:rPr>
                        <a:t> </a:t>
                      </a:r>
                      <a:r>
                        <a:rPr lang="ru-RU" sz="1600" b="0" i="0" u="none" strike="noStrike" dirty="0" err="1">
                          <a:solidFill>
                            <a:srgbClr val="008000"/>
                          </a:solidFill>
                          <a:effectLst/>
                          <a:latin typeface="Times New Roman"/>
                        </a:rPr>
                        <a:t>раніше</a:t>
                      </a:r>
                      <a:r>
                        <a:rPr lang="ru-RU" sz="1600" b="0" i="0" u="none" strike="noStrike" dirty="0">
                          <a:solidFill>
                            <a:srgbClr val="008000"/>
                          </a:solidFill>
                          <a:effectLst/>
                          <a:latin typeface="Times New Roman"/>
                        </a:rPr>
                        <a:t> </a:t>
                      </a:r>
                      <a:r>
                        <a:rPr lang="ru-RU" sz="1600" b="0" i="0" u="none" strike="noStrike" dirty="0" err="1">
                          <a:solidFill>
                            <a:srgbClr val="008000"/>
                          </a:solidFill>
                          <a:effectLst/>
                          <a:latin typeface="Times New Roman"/>
                        </a:rPr>
                        <a:t>списаних</a:t>
                      </a:r>
                      <a:r>
                        <a:rPr lang="ru-RU" sz="1600" b="0" i="0" u="none" strike="noStrike" dirty="0">
                          <a:solidFill>
                            <a:srgbClr val="008000"/>
                          </a:solidFill>
                          <a:effectLst/>
                          <a:latin typeface="Times New Roman"/>
                        </a:rPr>
                        <a:t> </a:t>
                      </a:r>
                      <a:r>
                        <a:rPr lang="ru-RU" sz="1600" b="0" i="0" u="none" strike="noStrike" dirty="0" err="1">
                          <a:solidFill>
                            <a:srgbClr val="008000"/>
                          </a:solidFill>
                          <a:effectLst/>
                          <a:latin typeface="Times New Roman"/>
                        </a:rPr>
                        <a:t>активів</a:t>
                      </a:r>
                      <a:r>
                        <a:rPr lang="ru-RU" sz="1600" b="0" i="0" u="none" strike="noStrike" dirty="0">
                          <a:solidFill>
                            <a:srgbClr val="008000"/>
                          </a:solidFill>
                          <a:effectLst/>
                          <a:latin typeface="Times New Roman"/>
                        </a:rPr>
                        <a:t>" </a:t>
                      </a:r>
                      <a:r>
                        <a:rPr lang="ru-RU" sz="1600" b="0" i="0" u="none" strike="noStrike" dirty="0" err="1">
                          <a:solidFill>
                            <a:srgbClr val="008000"/>
                          </a:solidFill>
                          <a:effectLst/>
                          <a:latin typeface="Times New Roman"/>
                        </a:rPr>
                        <a:t>або</a:t>
                      </a:r>
                      <a:r>
                        <a:rPr lang="ru-RU" sz="1600" b="0" i="0" u="none" strike="noStrike" dirty="0">
                          <a:solidFill>
                            <a:srgbClr val="008000"/>
                          </a:solidFill>
                          <a:effectLst/>
                          <a:latin typeface="Times New Roman"/>
                        </a:rPr>
                        <a:t> за </a:t>
                      </a:r>
                      <a:r>
                        <a:rPr lang="ru-RU" sz="1600" b="0" i="0" u="none" strike="noStrike" dirty="0" err="1">
                          <a:solidFill>
                            <a:srgbClr val="008000"/>
                          </a:solidFill>
                          <a:effectLst/>
                          <a:latin typeface="Times New Roman"/>
                        </a:rPr>
                        <a:t>субрахунком</a:t>
                      </a:r>
                      <a:r>
                        <a:rPr lang="ru-RU" sz="1600" b="0" i="0" u="none" strike="noStrike" dirty="0">
                          <a:solidFill>
                            <a:srgbClr val="008000"/>
                          </a:solidFill>
                          <a:effectLst/>
                          <a:latin typeface="Times New Roman"/>
                        </a:rPr>
                        <a:t> 719 "</a:t>
                      </a:r>
                      <a:r>
                        <a:rPr lang="ru-RU" sz="1600" b="0" i="0" u="none" strike="noStrike" dirty="0" err="1">
                          <a:solidFill>
                            <a:srgbClr val="008000"/>
                          </a:solidFill>
                          <a:effectLst/>
                          <a:latin typeface="Times New Roman"/>
                        </a:rPr>
                        <a:t>Інші</a:t>
                      </a:r>
                      <a:r>
                        <a:rPr lang="ru-RU" sz="1600" b="0" i="0" u="none" strike="noStrike" dirty="0">
                          <a:solidFill>
                            <a:srgbClr val="008000"/>
                          </a:solidFill>
                          <a:effectLst/>
                          <a:latin typeface="Times New Roman"/>
                        </a:rPr>
                        <a:t> доходи </a:t>
                      </a:r>
                      <a:r>
                        <a:rPr lang="ru-RU" sz="1600" b="0" i="0" u="none" strike="noStrike" dirty="0" err="1">
                          <a:solidFill>
                            <a:srgbClr val="008000"/>
                          </a:solidFill>
                          <a:effectLst/>
                          <a:latin typeface="Times New Roman"/>
                        </a:rPr>
                        <a:t>від</a:t>
                      </a:r>
                      <a:r>
                        <a:rPr lang="ru-RU" sz="1600" b="0" i="0" u="none" strike="noStrike" dirty="0">
                          <a:solidFill>
                            <a:srgbClr val="008000"/>
                          </a:solidFill>
                          <a:effectLst/>
                          <a:latin typeface="Times New Roman"/>
                        </a:rPr>
                        <a:t> </a:t>
                      </a:r>
                      <a:r>
                        <a:rPr lang="ru-RU" sz="1600" b="0" i="0" u="none" strike="noStrike" dirty="0" err="1">
                          <a:solidFill>
                            <a:srgbClr val="008000"/>
                          </a:solidFill>
                          <a:effectLst/>
                          <a:latin typeface="Times New Roman"/>
                        </a:rPr>
                        <a:t>операційної</a:t>
                      </a:r>
                      <a:r>
                        <a:rPr lang="ru-RU" sz="1600" b="0" i="0" u="none" strike="noStrike" dirty="0">
                          <a:solidFill>
                            <a:srgbClr val="008000"/>
                          </a:solidFill>
                          <a:effectLst/>
                          <a:latin typeface="Times New Roman"/>
                        </a:rPr>
                        <a:t> </a:t>
                      </a:r>
                      <a:r>
                        <a:rPr lang="ru-RU" sz="1600" b="0" i="0" u="none" strike="noStrike" dirty="0" err="1">
                          <a:solidFill>
                            <a:srgbClr val="008000"/>
                          </a:solidFill>
                          <a:effectLst/>
                          <a:latin typeface="Times New Roman"/>
                        </a:rPr>
                        <a:t>діяльності</a:t>
                      </a:r>
                      <a:r>
                        <a:rPr lang="ru-RU" sz="1600" b="0" i="0" u="none" strike="noStrike" dirty="0">
                          <a:solidFill>
                            <a:srgbClr val="008000"/>
                          </a:solidFill>
                          <a:effectLst/>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9">
                  <a:txBody>
                    <a:bodyPr/>
                    <a:lstStyle/>
                    <a:p>
                      <a:pPr algn="ctr" fontAlgn="t"/>
                      <a:r>
                        <a:rPr lang="uk-UA" sz="1600" b="0" i="0" u="none" strike="noStrike">
                          <a:solidFill>
                            <a:srgbClr val="008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27417">
                <a:tc rowSpan="2" gridSpan="4">
                  <a:txBody>
                    <a:bodyPr/>
                    <a:lstStyle/>
                    <a:p>
                      <a:pPr algn="ctr" fontAlgn="t"/>
                      <a:r>
                        <a:rPr lang="uk-UA" sz="1600" b="0" i="0" u="none" strike="noStrike">
                          <a:solidFill>
                            <a:srgbClr val="000000"/>
                          </a:solidFill>
                          <a:effectLst/>
                          <a:latin typeface="Times New Roman"/>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uk-UA"/>
                    </a:p>
                  </a:txBody>
                  <a:tcPr/>
                </a:tc>
                <a:tc rowSpan="2" hMerge="1">
                  <a:txBody>
                    <a:bodyPr/>
                    <a:lstStyle/>
                    <a:p>
                      <a:endParaRPr lang="uk-UA"/>
                    </a:p>
                  </a:txBody>
                  <a:tcPr/>
                </a:tc>
                <a:tc rowSpan="2" hMerge="1">
                  <a:txBody>
                    <a:bodyPr/>
                    <a:lstStyle/>
                    <a:p>
                      <a:pPr algn="l" fontAlgn="t"/>
                      <a:endParaRPr lang="uk-UA" sz="1600" b="0" i="0" u="none" strike="noStrike">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8">
                  <a:txBody>
                    <a:bodyPr/>
                    <a:lstStyle/>
                    <a:p>
                      <a:pPr algn="l" fontAlgn="t"/>
                      <a:r>
                        <a:rPr lang="uk-UA" sz="1600" b="0" i="0" u="none" strike="noStrike">
                          <a:solidFill>
                            <a:srgbClr val="000000"/>
                          </a:solidFill>
                          <a:effectLst/>
                          <a:latin typeface="Times New Roman"/>
                        </a:rPr>
                        <a:t>Скоригований дохід сільськогосподарського товаровиробника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gridSpan="30">
                  <a:txBody>
                    <a:bodyPr/>
                    <a:lstStyle/>
                    <a:p>
                      <a:pPr algn="ctr" fontAlgn="t"/>
                      <a:r>
                        <a:rPr lang="uk-UA" sz="1600" b="0" i="0" u="none" strike="noStrike" dirty="0" err="1">
                          <a:solidFill>
                            <a:srgbClr val="000000"/>
                          </a:solidFill>
                          <a:effectLst/>
                          <a:latin typeface="Times New Roman"/>
                        </a:rPr>
                        <a:t>розрахунково</a:t>
                      </a:r>
                      <a:r>
                        <a:rPr lang="uk-UA" sz="1600" b="0" i="0" u="none" strike="noStrike" dirty="0">
                          <a:solidFill>
                            <a:srgbClr val="000000"/>
                          </a:solidFill>
                          <a:effectLst/>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rowSpan="2" gridSpan="9">
                  <a:txBody>
                    <a:bodyPr/>
                    <a:lstStyle/>
                    <a:p>
                      <a:pPr algn="ctr" fontAlgn="t"/>
                      <a:r>
                        <a:rPr lang="uk-UA" sz="16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r>
              <a:tr h="307681">
                <a:tc gridSpan="4"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gridSpan="38"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gridSpan="30">
                  <a:txBody>
                    <a:bodyPr/>
                    <a:lstStyle/>
                    <a:p>
                      <a:pPr algn="ctr" fontAlgn="t"/>
                      <a:r>
                        <a:rPr lang="uk-UA" sz="1600" b="0" i="0" u="none" strike="noStrike" dirty="0">
                          <a:solidFill>
                            <a:srgbClr val="000000"/>
                          </a:solidFill>
                          <a:effectLst/>
                          <a:latin typeface="Times New Roman"/>
                        </a:rPr>
                        <a:t>р. 2 - р. 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9"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r>
              <a:tr h="227417">
                <a:tc rowSpan="2" gridSpan="4">
                  <a:txBody>
                    <a:bodyPr/>
                    <a:lstStyle/>
                    <a:p>
                      <a:pPr algn="ctr" fontAlgn="t"/>
                      <a:r>
                        <a:rPr lang="uk-UA" sz="1600" b="0" i="0" u="none" strike="noStrike">
                          <a:solidFill>
                            <a:srgbClr val="000000"/>
                          </a:solidFill>
                          <a:effectLst/>
                          <a:latin typeface="Times New Roman"/>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uk-UA"/>
                    </a:p>
                  </a:txBody>
                  <a:tcPr/>
                </a:tc>
                <a:tc rowSpan="2" hMerge="1">
                  <a:txBody>
                    <a:bodyPr/>
                    <a:lstStyle/>
                    <a:p>
                      <a:endParaRPr lang="uk-UA"/>
                    </a:p>
                  </a:txBody>
                  <a:tcPr/>
                </a:tc>
                <a:tc rowSpan="2" hMerge="1">
                  <a:txBody>
                    <a:bodyPr/>
                    <a:lstStyle/>
                    <a:p>
                      <a:pPr algn="l" fontAlgn="t"/>
                      <a:endParaRPr lang="ru-RU" sz="1600" b="0" i="0" u="none" strike="noStrike">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8">
                  <a:txBody>
                    <a:bodyPr/>
                    <a:lstStyle/>
                    <a:p>
                      <a:pPr algn="l" fontAlgn="t"/>
                      <a:r>
                        <a:rPr lang="ru-RU" sz="1600" b="0" i="0" u="none" strike="noStrike">
                          <a:solidFill>
                            <a:srgbClr val="000000"/>
                          </a:solidFill>
                          <a:effectLst/>
                          <a:latin typeface="Times New Roman"/>
                        </a:rPr>
                        <a:t>Частка сільськогосподарського товаровиробництва за попередній податковий (звітний) рік,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gridSpan="30">
                  <a:txBody>
                    <a:bodyPr/>
                    <a:lstStyle/>
                    <a:p>
                      <a:pPr algn="ctr" fontAlgn="t"/>
                      <a:r>
                        <a:rPr lang="uk-UA" sz="1600" b="0" i="0" u="none" strike="noStrike">
                          <a:solidFill>
                            <a:srgbClr val="000000"/>
                          </a:solidFill>
                          <a:effectLst/>
                          <a:latin typeface="Times New Roman"/>
                        </a:rPr>
                        <a:t>розрахунково:</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rowSpan="2" gridSpan="9">
                  <a:txBody>
                    <a:bodyPr/>
                    <a:lstStyle/>
                    <a:p>
                      <a:pPr algn="ctr" fontAlgn="t"/>
                      <a:r>
                        <a:rPr lang="uk-UA" sz="1600" b="0" i="0" u="none" strike="noStrike" dirty="0">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c rowSpan="2" hMerge="1">
                  <a:txBody>
                    <a:bodyPr/>
                    <a:lstStyle/>
                    <a:p>
                      <a:endParaRPr lang="uk-UA"/>
                    </a:p>
                  </a:txBody>
                  <a:tcPr/>
                </a:tc>
              </a:tr>
              <a:tr h="240794">
                <a:tc gridSpan="4"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gridSpan="38"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gridSpan="30">
                  <a:txBody>
                    <a:bodyPr/>
                    <a:lstStyle/>
                    <a:p>
                      <a:pPr algn="ctr" fontAlgn="t"/>
                      <a:r>
                        <a:rPr lang="ru-RU" sz="1600" b="0" i="0" u="none" strike="noStrike" dirty="0">
                          <a:solidFill>
                            <a:srgbClr val="000000"/>
                          </a:solidFill>
                          <a:effectLst/>
                          <a:latin typeface="Times New Roman"/>
                        </a:rPr>
                        <a:t>р. 1 / р. 4 х 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9"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c hMerge="1" vMerge="1">
                  <a:txBody>
                    <a:bodyPr/>
                    <a:lstStyle/>
                    <a:p>
                      <a:endParaRPr lang="uk-UA"/>
                    </a:p>
                  </a:txBody>
                  <a:tcPr/>
                </a:tc>
              </a:tr>
              <a:tr h="214039">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uk-UA"/>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dirty="0">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172">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gridSpan="37">
                  <a:txBody>
                    <a:bodyPr/>
                    <a:lstStyle/>
                    <a:p>
                      <a:pPr algn="l" fontAlgn="t"/>
                      <a:r>
                        <a:rPr lang="ru-RU" sz="1100" b="0" i="0" u="none" strike="noStrike" dirty="0">
                          <a:solidFill>
                            <a:srgbClr val="000000"/>
                          </a:solidFill>
                          <a:effectLst/>
                          <a:latin typeface="Times New Roman"/>
                        </a:rPr>
                        <a:t>Дата </a:t>
                      </a:r>
                      <a:r>
                        <a:rPr lang="ru-RU" sz="1100" b="0" i="0" u="none" strike="noStrike" dirty="0" err="1">
                          <a:solidFill>
                            <a:srgbClr val="000000"/>
                          </a:solidFill>
                          <a:effectLst/>
                          <a:latin typeface="Times New Roman"/>
                        </a:rPr>
                        <a:t>заповнення</a:t>
                      </a:r>
                      <a:r>
                        <a:rPr lang="ru-RU" sz="1100" b="0" i="0" u="none" strike="noStrike" dirty="0">
                          <a:solidFill>
                            <a:srgbClr val="000000"/>
                          </a:solidFill>
                          <a:effectLst/>
                          <a:latin typeface="Times New Roman"/>
                        </a:rPr>
                        <a:t> </a:t>
                      </a:r>
                      <a:r>
                        <a:rPr lang="ru-RU" sz="1100" b="0" i="0" u="none" strike="noStrike" dirty="0" err="1">
                          <a:solidFill>
                            <a:srgbClr val="000000"/>
                          </a:solidFill>
                          <a:effectLst/>
                          <a:latin typeface="Times New Roman"/>
                        </a:rPr>
                        <a:t>Розрахунку</a:t>
                      </a:r>
                      <a:r>
                        <a:rPr lang="ru-RU" sz="1100" b="0" i="0" u="none" strike="noStrike" dirty="0">
                          <a:solidFill>
                            <a:srgbClr val="000000"/>
                          </a:solidFill>
                          <a:effectLst/>
                          <a:latin typeface="Times New Roman"/>
                        </a:rPr>
                        <a:t> (число, </a:t>
                      </a:r>
                      <a:r>
                        <a:rPr lang="ru-RU" sz="1100" b="0" i="0" u="none" strike="noStrike" dirty="0" err="1">
                          <a:solidFill>
                            <a:srgbClr val="000000"/>
                          </a:solidFill>
                          <a:effectLst/>
                          <a:latin typeface="Times New Roman"/>
                        </a:rPr>
                        <a:t>місяць</a:t>
                      </a:r>
                      <a:r>
                        <a:rPr lang="ru-RU" sz="1100" b="0" i="0" u="none" strike="noStrike" dirty="0">
                          <a:solidFill>
                            <a:srgbClr val="000000"/>
                          </a:solidFill>
                          <a:effectLst/>
                          <a:latin typeface="Times New Roman"/>
                        </a:rPr>
                        <a:t>, </a:t>
                      </a:r>
                      <a:r>
                        <a:rPr lang="ru-RU" sz="1100" b="0" i="0" u="none" strike="noStrike" dirty="0" err="1">
                          <a:solidFill>
                            <a:srgbClr val="000000"/>
                          </a:solidFill>
                          <a:effectLst/>
                          <a:latin typeface="Times New Roman"/>
                        </a:rPr>
                        <a:t>рік</a:t>
                      </a:r>
                      <a:r>
                        <a:rPr lang="ru-RU" sz="1100" b="0" i="0" u="none" strike="noStrike" dirty="0">
                          <a:solidFill>
                            <a:srgbClr val="000000"/>
                          </a:solidFill>
                          <a:effectLst/>
                          <a:latin typeface="Times New Roman"/>
                        </a:rPr>
                        <a:t>)</a:t>
                      </a:r>
                    </a:p>
                  </a:txBody>
                  <a:tcPr marL="0" marR="0" marT="0" marB="0">
                    <a:lnL>
                      <a:noFill/>
                    </a:lnL>
                    <a:lnR>
                      <a:noFill/>
                    </a:lnR>
                    <a:lnT>
                      <a:noFill/>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gridSpan="2">
                  <a:txBody>
                    <a:bodyPr/>
                    <a:lstStyle/>
                    <a:p>
                      <a:pPr algn="ctr" fontAlgn="t"/>
                      <a:r>
                        <a:rPr lang="uk-UA" sz="1100" b="0" i="0" u="none" strike="noStrike">
                          <a:solidFill>
                            <a:srgbClr val="000000"/>
                          </a:solidFill>
                          <a:effectLst/>
                          <a:latin typeface="Times New Roman"/>
                        </a:rPr>
                        <a:t> </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uk-UA"/>
                    </a:p>
                  </a:txBody>
                  <a:tcPr/>
                </a:tc>
                <a:tc gridSpan="2">
                  <a:txBody>
                    <a:bodyPr/>
                    <a:lstStyle/>
                    <a:p>
                      <a:pPr algn="ctr" fontAlgn="t"/>
                      <a:r>
                        <a:rPr lang="uk-UA" sz="11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100" b="1"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100" b="0" i="0" u="none" strike="noStrike">
                          <a:solidFill>
                            <a:srgbClr val="000000"/>
                          </a:solidFill>
                          <a:effectLst/>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1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100" b="1"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100" b="0" i="0" u="none" strike="noStrike">
                          <a:solidFill>
                            <a:srgbClr val="000000"/>
                          </a:solidFill>
                          <a:effectLst/>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0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0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0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0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r>
              <a:tr h="214039">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gridSpan="2">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hMerge="1">
                  <a:txBody>
                    <a:bodyPr/>
                    <a:lstStyle/>
                    <a:p>
                      <a:endParaRPr lang="uk-UA"/>
                    </a:p>
                  </a:txBody>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642118">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gridSpan="29">
                  <a:txBody>
                    <a:bodyPr/>
                    <a:lstStyle/>
                    <a:p>
                      <a:pPr algn="l" fontAlgn="t"/>
                      <a:r>
                        <a:rPr lang="ru-RU" sz="1100" b="1" i="0" u="none" strike="noStrike" dirty="0" err="1">
                          <a:solidFill>
                            <a:srgbClr val="000000"/>
                          </a:solidFill>
                          <a:effectLst/>
                          <a:latin typeface="Times New Roman"/>
                        </a:rPr>
                        <a:t>Керівник</a:t>
                      </a:r>
                      <a:r>
                        <a:rPr lang="ru-RU" sz="1100" b="1" i="0" u="none" strike="noStrike" dirty="0">
                          <a:solidFill>
                            <a:srgbClr val="000000"/>
                          </a:solidFill>
                          <a:effectLst/>
                          <a:latin typeface="Times New Roman"/>
                        </a:rPr>
                        <a:t> (</a:t>
                      </a:r>
                      <a:r>
                        <a:rPr lang="ru-RU" sz="1100" b="1" i="0" u="none" strike="noStrike" dirty="0" err="1">
                          <a:solidFill>
                            <a:srgbClr val="000000"/>
                          </a:solidFill>
                          <a:effectLst/>
                          <a:latin typeface="Times New Roman"/>
                        </a:rPr>
                        <a:t>уповноважена</a:t>
                      </a:r>
                      <a:r>
                        <a:rPr lang="ru-RU" sz="1100" b="1" i="0" u="none" strike="noStrike" dirty="0">
                          <a:solidFill>
                            <a:srgbClr val="000000"/>
                          </a:solidFill>
                          <a:effectLst/>
                          <a:latin typeface="Times New Roman"/>
                        </a:rPr>
                        <a:t> особа) / </a:t>
                      </a:r>
                      <a:br>
                        <a:rPr lang="ru-RU" sz="1100" b="1" i="0" u="none" strike="noStrike" dirty="0">
                          <a:solidFill>
                            <a:srgbClr val="000000"/>
                          </a:solidFill>
                          <a:effectLst/>
                          <a:latin typeface="Times New Roman"/>
                        </a:rPr>
                      </a:br>
                      <a:r>
                        <a:rPr lang="ru-RU" sz="1100" b="1" i="0" u="none" strike="noStrike" dirty="0" err="1">
                          <a:solidFill>
                            <a:srgbClr val="000000"/>
                          </a:solidFill>
                          <a:effectLst/>
                          <a:latin typeface="Times New Roman"/>
                        </a:rPr>
                        <a:t>фізична</a:t>
                      </a:r>
                      <a:r>
                        <a:rPr lang="ru-RU" sz="1100" b="1" i="0" u="none" strike="noStrike" dirty="0">
                          <a:solidFill>
                            <a:srgbClr val="000000"/>
                          </a:solidFill>
                          <a:effectLst/>
                          <a:latin typeface="Times New Roman"/>
                        </a:rPr>
                        <a:t> особа (</a:t>
                      </a:r>
                      <a:r>
                        <a:rPr lang="ru-RU" sz="1100" b="1" i="0" u="none" strike="noStrike" dirty="0" err="1">
                          <a:solidFill>
                            <a:srgbClr val="000000"/>
                          </a:solidFill>
                          <a:effectLst/>
                          <a:latin typeface="Times New Roman"/>
                        </a:rPr>
                        <a:t>законний</a:t>
                      </a:r>
                      <a:r>
                        <a:rPr lang="ru-RU" sz="1100" b="1" i="0" u="none" strike="noStrike" dirty="0">
                          <a:solidFill>
                            <a:srgbClr val="000000"/>
                          </a:solidFill>
                          <a:effectLst/>
                          <a:latin typeface="Times New Roman"/>
                        </a:rPr>
                        <a:t> </a:t>
                      </a:r>
                      <a:r>
                        <a:rPr lang="ru-RU" sz="1100" b="1" i="0" u="none" strike="noStrike" dirty="0" err="1">
                          <a:solidFill>
                            <a:srgbClr val="000000"/>
                          </a:solidFill>
                          <a:effectLst/>
                          <a:latin typeface="Times New Roman"/>
                        </a:rPr>
                        <a:t>представник</a:t>
                      </a:r>
                      <a:r>
                        <a:rPr lang="ru-RU" sz="1100" b="1" i="0" u="none" strike="noStrike" dirty="0">
                          <a:solidFill>
                            <a:srgbClr val="000000"/>
                          </a:solidFill>
                          <a:effectLst/>
                          <a:latin typeface="Times New Roman"/>
                        </a:rPr>
                        <a:t>)</a:t>
                      </a:r>
                    </a:p>
                  </a:txBody>
                  <a:tcPr marL="0" marR="0" marT="0" marB="0">
                    <a:lnL>
                      <a:noFill/>
                    </a:lnL>
                    <a:lnR>
                      <a:noFill/>
                    </a:lnR>
                    <a:lnT>
                      <a:noFill/>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24">
                  <a:txBody>
                    <a:bodyPr/>
                    <a:lstStyle/>
                    <a:p>
                      <a:pPr algn="l" fontAlgn="b"/>
                      <a:r>
                        <a:rPr lang="uk-UA" sz="1100" b="0" i="0" u="none" strike="noStrike" dirty="0">
                          <a:solidFill>
                            <a:srgbClr val="000000"/>
                          </a:solidFill>
                          <a:effectLst/>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gridSpan="22">
                  <a:txBody>
                    <a:bodyPr/>
                    <a:lstStyle/>
                    <a:p>
                      <a:pPr algn="l" fontAlgn="b"/>
                      <a:r>
                        <a:rPr lang="uk-UA" sz="1100" b="0" i="0" u="none" strike="noStrike">
                          <a:solidFill>
                            <a:srgbClr val="000000"/>
                          </a:solidFill>
                          <a:effectLst/>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14039">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gridSpan="2">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hMerge="1">
                  <a:txBody>
                    <a:bodyPr/>
                    <a:lstStyle/>
                    <a:p>
                      <a:endParaRPr lang="uk-UA"/>
                    </a:p>
                  </a:txBody>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gridSpan="24">
                  <a:txBody>
                    <a:bodyPr/>
                    <a:lstStyle/>
                    <a:p>
                      <a:pPr algn="ctr" fontAlgn="t"/>
                      <a:r>
                        <a:rPr lang="uk-UA" sz="1100" b="0" i="0" u="none" strike="noStrike" dirty="0">
                          <a:solidFill>
                            <a:srgbClr val="000000"/>
                          </a:solidFill>
                          <a:effectLst/>
                          <a:latin typeface="Times New Roman"/>
                        </a:rPr>
                        <a:t>(підпис)</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gridSpan="22">
                  <a:txBody>
                    <a:bodyPr/>
                    <a:lstStyle/>
                    <a:p>
                      <a:pPr algn="ctr" fontAlgn="t"/>
                      <a:r>
                        <a:rPr lang="uk-UA" sz="1100" b="0" i="0" u="none" strike="noStrike">
                          <a:solidFill>
                            <a:srgbClr val="000000"/>
                          </a:solidFill>
                          <a:effectLst/>
                          <a:latin typeface="Times New Roman"/>
                        </a:rPr>
                        <a:t>(власне ім'я, ПРІЗВИЩЕ)</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14039">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gridSpan="2">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hMerge="1">
                  <a:txBody>
                    <a:bodyPr/>
                    <a:lstStyle/>
                    <a:p>
                      <a:endParaRPr lang="uk-UA"/>
                    </a:p>
                  </a:txBody>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r>
              <a:tr h="227417">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gridSpan="54">
                  <a:txBody>
                    <a:bodyPr/>
                    <a:lstStyle/>
                    <a:p>
                      <a:pPr algn="l" fontAlgn="t"/>
                      <a:r>
                        <a:rPr lang="ru-RU" sz="1100" b="0" i="0" u="none" strike="noStrike" dirty="0" err="1">
                          <a:solidFill>
                            <a:srgbClr val="000000"/>
                          </a:solidFill>
                          <a:effectLst/>
                          <a:latin typeface="Times New Roman"/>
                        </a:rPr>
                        <a:t>Реєстраційний</a:t>
                      </a:r>
                      <a:r>
                        <a:rPr lang="ru-RU" sz="1100" b="0" i="0" u="none" strike="noStrike" dirty="0">
                          <a:solidFill>
                            <a:srgbClr val="000000"/>
                          </a:solidFill>
                          <a:effectLst/>
                          <a:latin typeface="Times New Roman"/>
                        </a:rPr>
                        <a:t> номер </a:t>
                      </a:r>
                      <a:r>
                        <a:rPr lang="ru-RU" sz="1100" b="0" i="0" u="none" strike="noStrike" dirty="0" err="1">
                          <a:solidFill>
                            <a:srgbClr val="000000"/>
                          </a:solidFill>
                          <a:effectLst/>
                          <a:latin typeface="Times New Roman"/>
                        </a:rPr>
                        <a:t>облікової</a:t>
                      </a:r>
                      <a:r>
                        <a:rPr lang="ru-RU" sz="1100" b="0" i="0" u="none" strike="noStrike" dirty="0">
                          <a:solidFill>
                            <a:srgbClr val="000000"/>
                          </a:solidFill>
                          <a:effectLst/>
                          <a:latin typeface="Times New Roman"/>
                        </a:rPr>
                        <a:t> </a:t>
                      </a:r>
                      <a:r>
                        <a:rPr lang="ru-RU" sz="1100" b="0" i="0" u="none" strike="noStrike" dirty="0" err="1">
                          <a:solidFill>
                            <a:srgbClr val="000000"/>
                          </a:solidFill>
                          <a:effectLst/>
                          <a:latin typeface="Times New Roman"/>
                        </a:rPr>
                        <a:t>картки</a:t>
                      </a:r>
                      <a:r>
                        <a:rPr lang="ru-RU" sz="1100" b="0" i="0" u="none" strike="noStrike" dirty="0">
                          <a:solidFill>
                            <a:srgbClr val="000000"/>
                          </a:solidFill>
                          <a:effectLst/>
                          <a:latin typeface="Times New Roman"/>
                        </a:rPr>
                        <a:t> </a:t>
                      </a:r>
                      <a:r>
                        <a:rPr lang="ru-RU" sz="1100" b="0" i="0" u="none" strike="noStrike" dirty="0" err="1">
                          <a:solidFill>
                            <a:srgbClr val="000000"/>
                          </a:solidFill>
                          <a:effectLst/>
                          <a:latin typeface="Times New Roman"/>
                        </a:rPr>
                        <a:t>платника</a:t>
                      </a:r>
                      <a:r>
                        <a:rPr lang="ru-RU" sz="1100" b="0" i="0" u="none" strike="noStrike" dirty="0">
                          <a:solidFill>
                            <a:srgbClr val="000000"/>
                          </a:solidFill>
                          <a:effectLst/>
                          <a:latin typeface="Times New Roman"/>
                        </a:rPr>
                        <a:t> </a:t>
                      </a:r>
                      <a:r>
                        <a:rPr lang="ru-RU" sz="1100" b="0" i="0" u="none" strike="noStrike" dirty="0" err="1">
                          <a:solidFill>
                            <a:srgbClr val="000000"/>
                          </a:solidFill>
                          <a:effectLst/>
                          <a:latin typeface="Times New Roman"/>
                        </a:rPr>
                        <a:t>податків</a:t>
                      </a:r>
                      <a:r>
                        <a:rPr lang="ru-RU" sz="1100" b="0" i="0" u="none" strike="noStrike" dirty="0">
                          <a:solidFill>
                            <a:srgbClr val="000000"/>
                          </a:solidFill>
                          <a:effectLst/>
                          <a:latin typeface="Times New Roman"/>
                        </a:rPr>
                        <a:t> </a:t>
                      </a:r>
                      <a:r>
                        <a:rPr lang="ru-RU" sz="1100" b="0" i="0" u="none" strike="noStrike" dirty="0" err="1">
                          <a:solidFill>
                            <a:srgbClr val="000000"/>
                          </a:solidFill>
                          <a:effectLst/>
                          <a:latin typeface="Times New Roman"/>
                        </a:rPr>
                        <a:t>або</a:t>
                      </a:r>
                      <a:r>
                        <a:rPr lang="ru-RU" sz="1100" b="0" i="0" u="none" strike="noStrike" dirty="0">
                          <a:solidFill>
                            <a:srgbClr val="000000"/>
                          </a:solidFill>
                          <a:effectLst/>
                          <a:latin typeface="Times New Roman"/>
                        </a:rPr>
                        <a:t> </a:t>
                      </a:r>
                    </a:p>
                  </a:txBody>
                  <a:tcPr marL="0" marR="0" marT="0" marB="0">
                    <a:lnL>
                      <a:noFill/>
                    </a:lnL>
                    <a:lnR>
                      <a:noFill/>
                    </a:lnR>
                    <a:lnT>
                      <a:noFill/>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27417">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gridSpan="54">
                  <a:txBody>
                    <a:bodyPr/>
                    <a:lstStyle/>
                    <a:p>
                      <a:pPr algn="l" fontAlgn="t"/>
                      <a:r>
                        <a:rPr lang="ru-RU" sz="1100" b="0" i="0" u="none" strike="noStrike" dirty="0" err="1">
                          <a:solidFill>
                            <a:srgbClr val="000000"/>
                          </a:solidFill>
                          <a:effectLst/>
                          <a:latin typeface="Times New Roman"/>
                        </a:rPr>
                        <a:t>серія</a:t>
                      </a:r>
                      <a:r>
                        <a:rPr lang="ru-RU" sz="1100" b="0" i="0" u="none" strike="noStrike" dirty="0">
                          <a:solidFill>
                            <a:srgbClr val="000000"/>
                          </a:solidFill>
                          <a:effectLst/>
                          <a:latin typeface="Times New Roman"/>
                        </a:rPr>
                        <a:t> (за </a:t>
                      </a:r>
                      <a:r>
                        <a:rPr lang="ru-RU" sz="1100" b="0" i="0" u="none" strike="noStrike" dirty="0" err="1">
                          <a:solidFill>
                            <a:srgbClr val="000000"/>
                          </a:solidFill>
                          <a:effectLst/>
                          <a:latin typeface="Times New Roman"/>
                        </a:rPr>
                        <a:t>наявності</a:t>
                      </a:r>
                      <a:r>
                        <a:rPr lang="ru-RU" sz="1100" b="0" i="0" u="none" strike="noStrike" dirty="0">
                          <a:solidFill>
                            <a:srgbClr val="000000"/>
                          </a:solidFill>
                          <a:effectLst/>
                          <a:latin typeface="Times New Roman"/>
                        </a:rPr>
                        <a:t>) та номер паспорта***</a:t>
                      </a:r>
                    </a:p>
                  </a:txBody>
                  <a:tcPr marL="0" marR="0" marT="0" marB="0">
                    <a:lnL>
                      <a:noFill/>
                    </a:lnL>
                    <a:lnR>
                      <a:noFill/>
                    </a:lnR>
                    <a:lnT>
                      <a:noFill/>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gridSpan="2">
                  <a:txBody>
                    <a:bodyPr/>
                    <a:lstStyle/>
                    <a:p>
                      <a:pPr algn="ctr" fontAlgn="t"/>
                      <a:r>
                        <a:rPr lang="uk-UA" sz="1100" b="0" i="0" u="none" strike="noStrike">
                          <a:solidFill>
                            <a:srgbClr val="000000"/>
                          </a:solidFill>
                          <a:effectLst/>
                          <a:latin typeface="Times New Roman"/>
                        </a:rPr>
                        <a:t> </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uk-UA"/>
                    </a:p>
                  </a:txBody>
                  <a:tcPr/>
                </a:tc>
                <a:tc gridSpan="2">
                  <a:txBody>
                    <a:bodyPr/>
                    <a:lstStyle/>
                    <a:p>
                      <a:pPr algn="ctr" fontAlgn="t"/>
                      <a:r>
                        <a:rPr lang="uk-UA" sz="11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100" b="1" i="0" u="none" strike="noStrike" dirty="0">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1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1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100" b="1" i="0" u="none" strike="noStrike" dirty="0">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1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0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0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0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gridSpan="2">
                  <a:txBody>
                    <a:bodyPr/>
                    <a:lstStyle/>
                    <a:p>
                      <a:pPr algn="ctr" fontAlgn="t"/>
                      <a:r>
                        <a:rPr lang="uk-UA" sz="1000" b="0" i="0" u="none" strike="noStrike">
                          <a:solidFill>
                            <a:srgbClr val="000000"/>
                          </a:solidFill>
                          <a:effectLst/>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r>
              <a:tr h="214039">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gridSpan="2">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hMerge="1">
                  <a:txBody>
                    <a:bodyPr/>
                    <a:lstStyle/>
                    <a:p>
                      <a:endParaRPr lang="uk-UA"/>
                    </a:p>
                  </a:txBody>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100" b="0" i="0" u="none" strike="noStrike" dirty="0">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709005">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gridSpan="25">
                  <a:txBody>
                    <a:bodyPr/>
                    <a:lstStyle/>
                    <a:p>
                      <a:pPr algn="l" fontAlgn="t"/>
                      <a:r>
                        <a:rPr lang="ru-RU" sz="1100" b="1" i="0" u="none" strike="noStrike">
                          <a:solidFill>
                            <a:srgbClr val="000000"/>
                          </a:solidFill>
                          <a:effectLst/>
                          <a:latin typeface="Times New Roman"/>
                        </a:rPr>
                        <a:t>Головний бухгалтер (особа, відповідальна за ведення бухгалтерського обліку)</a:t>
                      </a:r>
                    </a:p>
                  </a:txBody>
                  <a:tcPr marL="0" marR="0" marT="0" marB="0">
                    <a:lnL>
                      <a:noFill/>
                    </a:lnL>
                    <a:lnR>
                      <a:noFill/>
                    </a:lnR>
                    <a:lnT>
                      <a:noFill/>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l" fontAlgn="b"/>
                      <a:endParaRPr lang="uk-UA" sz="1100" b="1"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1"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1"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gridSpan="24">
                  <a:txBody>
                    <a:bodyPr/>
                    <a:lstStyle/>
                    <a:p>
                      <a:pPr algn="l" fontAlgn="b"/>
                      <a:r>
                        <a:rPr lang="uk-UA" sz="1100" b="0" i="0" u="none" strike="noStrike">
                          <a:solidFill>
                            <a:srgbClr val="000000"/>
                          </a:solidFill>
                          <a:effectLst/>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100" b="0" i="0" u="none" strike="noStrike">
                        <a:solidFill>
                          <a:srgbClr val="000000"/>
                        </a:solidFill>
                        <a:effectLst/>
                        <a:latin typeface="Times New Roman"/>
                      </a:endParaRPr>
                    </a:p>
                  </a:txBody>
                  <a:tcPr marL="0" marR="0" marT="0" marB="0" anchor="b">
                    <a:lnL>
                      <a:noFill/>
                    </a:lnL>
                    <a:lnR>
                      <a:noFill/>
                    </a:lnR>
                    <a:lnT>
                      <a:noFill/>
                    </a:lnT>
                    <a:lnB>
                      <a:noFill/>
                    </a:lnB>
                  </a:tcPr>
                </a:tc>
                <a:tc gridSpan="22">
                  <a:txBody>
                    <a:bodyPr/>
                    <a:lstStyle/>
                    <a:p>
                      <a:pPr algn="l" fontAlgn="b"/>
                      <a:r>
                        <a:rPr lang="uk-UA" sz="1100" b="0" i="0" u="none" strike="noStrike" dirty="0">
                          <a:solidFill>
                            <a:srgbClr val="000000"/>
                          </a:solidFill>
                          <a:effectLst/>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14039">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gridSpan="2">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hMerge="1">
                  <a:txBody>
                    <a:bodyPr/>
                    <a:lstStyle/>
                    <a:p>
                      <a:endParaRPr lang="uk-UA"/>
                    </a:p>
                  </a:txBody>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gridSpan="24">
                  <a:txBody>
                    <a:bodyPr/>
                    <a:lstStyle/>
                    <a:p>
                      <a:pPr algn="ctr" fontAlgn="t"/>
                      <a:r>
                        <a:rPr lang="uk-UA" sz="800" b="0" i="0" u="none" strike="noStrike">
                          <a:solidFill>
                            <a:srgbClr val="000000"/>
                          </a:solidFill>
                          <a:effectLst/>
                          <a:latin typeface="Times New Roman"/>
                        </a:rPr>
                        <a:t>(підпис)</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uk-UA" sz="1000" b="0" i="0" u="none" strike="noStrike">
                        <a:solidFill>
                          <a:srgbClr val="000000"/>
                        </a:solidFill>
                        <a:effectLst/>
                        <a:latin typeface="Times New Roman"/>
                      </a:endParaRPr>
                    </a:p>
                  </a:txBody>
                  <a:tcPr marL="0" marR="0" marT="0" marB="0" anchor="b">
                    <a:lnL>
                      <a:noFill/>
                    </a:lnL>
                    <a:lnR>
                      <a:noFill/>
                    </a:lnR>
                    <a:lnT>
                      <a:noFill/>
                    </a:lnT>
                    <a:lnB>
                      <a:noFill/>
                    </a:lnB>
                  </a:tcPr>
                </a:tc>
                <a:tc gridSpan="22">
                  <a:txBody>
                    <a:bodyPr/>
                    <a:lstStyle/>
                    <a:p>
                      <a:pPr algn="ctr" fontAlgn="t"/>
                      <a:r>
                        <a:rPr lang="uk-UA" sz="800" b="0" i="0" u="none" strike="noStrike" dirty="0">
                          <a:solidFill>
                            <a:srgbClr val="000000"/>
                          </a:solidFill>
                          <a:effectLst/>
                          <a:latin typeface="Times New Roman"/>
                        </a:rPr>
                        <a:t>(власне ім'я, ПРІЗВИЩЕ)</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bl>
          </a:graphicData>
        </a:graphic>
      </p:graphicFrame>
    </p:spTree>
    <p:extLst>
      <p:ext uri="{BB962C8B-B14F-4D97-AF65-F5344CB8AC3E}">
        <p14:creationId xmlns:p14="http://schemas.microsoft.com/office/powerpoint/2010/main" val="988461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011"/>
            <a:ext cx="12192000" cy="6788989"/>
          </a:xfrm>
          <a:prstGeom prst="rect">
            <a:avLst/>
          </a:prstGeom>
        </p:spPr>
      </p:pic>
      <p:sp>
        <p:nvSpPr>
          <p:cNvPr id="6" name="Заголовок 4">
            <a:extLst>
              <a:ext uri="{FF2B5EF4-FFF2-40B4-BE49-F238E27FC236}">
                <a16:creationId xmlns:a16="http://schemas.microsoft.com/office/drawing/2014/main" xmlns="" id="{A56A6954-6551-B51B-6887-5233EF25C2F8}"/>
              </a:ext>
            </a:extLst>
          </p:cNvPr>
          <p:cNvSpPr txBox="1">
            <a:spLocks/>
          </p:cNvSpPr>
          <p:nvPr/>
        </p:nvSpPr>
        <p:spPr>
          <a:xfrm>
            <a:off x="534838" y="500332"/>
            <a:ext cx="11188460" cy="5952225"/>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endParaRPr kumimoji="0" lang="uk-UA" sz="14400" b="1" i="0" u="none" strike="noStrike" kern="1200" cap="none" spc="0" normalizeH="0" baseline="0" noProof="0" dirty="0">
              <a:ln>
                <a:noFill/>
              </a:ln>
              <a:solidFill>
                <a:srgbClr val="0041B6"/>
              </a:solidFill>
              <a:effectLst/>
              <a:uLnTx/>
              <a:uFillTx/>
              <a:latin typeface="+mj-lt"/>
              <a:ea typeface="+mj-ea"/>
              <a:cs typeface="+mj-cs"/>
            </a:endParaRPr>
          </a:p>
        </p:txBody>
      </p:sp>
      <p:sp>
        <p:nvSpPr>
          <p:cNvPr id="5" name="Заголовок 4">
            <a:extLst>
              <a:ext uri="{FF2B5EF4-FFF2-40B4-BE49-F238E27FC236}">
                <a16:creationId xmlns:a16="http://schemas.microsoft.com/office/drawing/2014/main" xmlns="" id="{A56A6954-6551-B51B-6887-5233EF25C2F8}"/>
              </a:ext>
            </a:extLst>
          </p:cNvPr>
          <p:cNvSpPr txBox="1">
            <a:spLocks/>
          </p:cNvSpPr>
          <p:nvPr/>
        </p:nvSpPr>
        <p:spPr>
          <a:xfrm>
            <a:off x="215660" y="405443"/>
            <a:ext cx="10941437" cy="6047114"/>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endParaRPr kumimoji="0" lang="uk-UA" sz="14400" b="1" i="0" u="none" strike="noStrike" kern="1200" cap="none" spc="0" normalizeH="0" baseline="0" noProof="0" dirty="0">
              <a:ln>
                <a:noFill/>
              </a:ln>
              <a:solidFill>
                <a:srgbClr val="0041B6"/>
              </a:solidFill>
              <a:effectLst/>
              <a:uLnTx/>
              <a:uFillTx/>
              <a:latin typeface="+mj-lt"/>
              <a:ea typeface="+mj-ea"/>
              <a:cs typeface="+mj-cs"/>
            </a:endParaRPr>
          </a:p>
        </p:txBody>
      </p:sp>
      <p:sp>
        <p:nvSpPr>
          <p:cNvPr id="7" name="Заголовок 4">
            <a:extLst>
              <a:ext uri="{FF2B5EF4-FFF2-40B4-BE49-F238E27FC236}">
                <a16:creationId xmlns:a16="http://schemas.microsoft.com/office/drawing/2014/main" xmlns="" id="{A56A6954-6551-B51B-6887-5233EF25C2F8}"/>
              </a:ext>
            </a:extLst>
          </p:cNvPr>
          <p:cNvSpPr txBox="1">
            <a:spLocks/>
          </p:cNvSpPr>
          <p:nvPr/>
        </p:nvSpPr>
        <p:spPr>
          <a:xfrm>
            <a:off x="6177516" y="1871331"/>
            <a:ext cx="4979581" cy="1169581"/>
          </a:xfrm>
          <a:prstGeom prst="rect">
            <a:avLst/>
          </a:prstGeom>
        </p:spPr>
        <p:txBody>
          <a:bodyPr vert="horz" lIns="91440" tIns="45720" rIns="91440" bIns="45720" rtlCol="0" anchor="ctr">
            <a:normAutofit fontScale="30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endParaRPr kumimoji="0" lang="uk-UA" sz="14400" b="1" i="0" u="none" strike="noStrike" kern="1200" cap="none" spc="0" normalizeH="0" baseline="0" noProof="0" dirty="0">
              <a:ln>
                <a:noFill/>
              </a:ln>
              <a:solidFill>
                <a:srgbClr val="0041B6"/>
              </a:solidFill>
              <a:effectLst/>
              <a:uLnTx/>
              <a:uFillTx/>
              <a:latin typeface="+mj-lt"/>
              <a:ea typeface="+mj-ea"/>
              <a:cs typeface="+mj-cs"/>
            </a:endParaRPr>
          </a:p>
        </p:txBody>
      </p:sp>
      <p:sp>
        <p:nvSpPr>
          <p:cNvPr id="8" name="Заголовок 4">
            <a:extLst>
              <a:ext uri="{FF2B5EF4-FFF2-40B4-BE49-F238E27FC236}">
                <a16:creationId xmlns:a16="http://schemas.microsoft.com/office/drawing/2014/main" xmlns="" id="{A56A6954-6551-B51B-6887-5233EF25C2F8}"/>
              </a:ext>
            </a:extLst>
          </p:cNvPr>
          <p:cNvSpPr txBox="1">
            <a:spLocks/>
          </p:cNvSpPr>
          <p:nvPr/>
        </p:nvSpPr>
        <p:spPr>
          <a:xfrm>
            <a:off x="370936" y="560717"/>
            <a:ext cx="11550770" cy="5891840"/>
          </a:xfrm>
          <a:prstGeom prst="rect">
            <a:avLst/>
          </a:prstGeom>
        </p:spPr>
        <p:txBody>
          <a:bodyPr vert="horz" lIns="91440" tIns="45720" rIns="91440" bIns="45720" rtlCol="0" anchor="ctr">
            <a:normAutofit/>
          </a:bodyPr>
          <a:lstStyle/>
          <a:p>
            <a:pPr lvl="0" algn="just" defTabSz="914400">
              <a:lnSpc>
                <a:spcPct val="90000"/>
              </a:lnSpc>
              <a:spcBef>
                <a:spcPct val="0"/>
              </a:spcBef>
              <a:defRPr/>
            </a:pPr>
            <a:r>
              <a:rPr kumimoji="0" lang="ru-RU"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uk-UA" sz="2400" b="0"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rPr>
              <a:t>Д</a:t>
            </a:r>
            <a:r>
              <a:rPr lang="uk-UA" sz="2400" dirty="0" err="1" smtClean="0">
                <a:solidFill>
                  <a:srgbClr val="000000"/>
                </a:solidFill>
                <a:latin typeface="Times New Roman" pitchFamily="18" charset="0"/>
                <a:ea typeface="+mj-ea"/>
                <a:cs typeface="Times New Roman" pitchFamily="18" charset="0"/>
              </a:rPr>
              <a:t>ержавна</a:t>
            </a:r>
            <a:r>
              <a:rPr lang="uk-UA" sz="2400" dirty="0" smtClean="0">
                <a:solidFill>
                  <a:srgbClr val="000000"/>
                </a:solidFill>
                <a:latin typeface="Times New Roman" pitchFamily="18" charset="0"/>
                <a:ea typeface="+mj-ea"/>
                <a:cs typeface="Times New Roman" pitchFamily="18" charset="0"/>
              </a:rPr>
              <a:t> служба України з питань геодезії, картографії та кадастру листом від 12.01.2024 №3-28-0.222-600/2-24 повідомила про коефіцієнт індексації нормативно - грошової оцінки земельних ділянок </a:t>
            </a:r>
            <a:r>
              <a:rPr lang="uk-UA" sz="2400" dirty="0">
                <a:solidFill>
                  <a:srgbClr val="000000"/>
                </a:solidFill>
                <a:latin typeface="Times New Roman" pitchFamily="18" charset="0"/>
                <a:cs typeface="Times New Roman" pitchFamily="18" charset="0"/>
              </a:rPr>
              <a:t>(НГО) </a:t>
            </a:r>
            <a:r>
              <a:rPr lang="uk-UA" sz="2400" dirty="0" smtClean="0">
                <a:solidFill>
                  <a:srgbClr val="000000"/>
                </a:solidFill>
                <a:latin typeface="Times New Roman" pitchFamily="18" charset="0"/>
                <a:ea typeface="+mj-ea"/>
                <a:cs typeface="Times New Roman" pitchFamily="18" charset="0"/>
              </a:rPr>
              <a:t>станом на 01.01.2024 року. Значення коефіцієнта індексації становить 1,051. Визначений коефіцієнт необхідно застосувати для обчислення єдиного податку четвертої групи під час  складання податкової звітності за 2024 рік. </a:t>
            </a:r>
          </a:p>
          <a:p>
            <a:pPr lvl="0" algn="just" defTabSz="914400">
              <a:lnSpc>
                <a:spcPct val="90000"/>
              </a:lnSpc>
              <a:spcBef>
                <a:spcPct val="0"/>
              </a:spcBef>
              <a:defRPr/>
            </a:pPr>
            <a:endParaRPr lang="uk-UA" sz="2400" dirty="0" smtClean="0">
              <a:solidFill>
                <a:srgbClr val="000000"/>
              </a:solidFill>
              <a:latin typeface="Times New Roman" pitchFamily="18" charset="0"/>
              <a:ea typeface="+mj-ea"/>
              <a:cs typeface="Times New Roman" pitchFamily="18"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lang="uk-UA" sz="2400" dirty="0" smtClean="0">
                <a:solidFill>
                  <a:srgbClr val="000000"/>
                </a:solidFill>
                <a:latin typeface="Times New Roman" pitchFamily="18" charset="0"/>
                <a:ea typeface="+mj-ea"/>
                <a:cs typeface="Times New Roman" pitchFamily="18" charset="0"/>
              </a:rPr>
              <a:t>Для цілей розрахунку мінімального податкового </a:t>
            </a:r>
            <a:r>
              <a:rPr lang="uk-UA" sz="2400" dirty="0" err="1" smtClean="0">
                <a:solidFill>
                  <a:srgbClr val="000000"/>
                </a:solidFill>
                <a:latin typeface="Times New Roman" pitchFamily="18" charset="0"/>
                <a:ea typeface="+mj-ea"/>
                <a:cs typeface="Times New Roman" pitchFamily="18" charset="0"/>
              </a:rPr>
              <a:t>зобов</a:t>
            </a:r>
            <a:r>
              <a:rPr lang="en-US" sz="2400" dirty="0" smtClean="0">
                <a:solidFill>
                  <a:srgbClr val="000000"/>
                </a:solidFill>
                <a:latin typeface="Times New Roman" pitchFamily="18" charset="0"/>
                <a:ea typeface="+mj-ea"/>
                <a:cs typeface="Times New Roman" pitchFamily="18" charset="0"/>
              </a:rPr>
              <a:t>’</a:t>
            </a:r>
            <a:r>
              <a:rPr lang="uk-UA" sz="2400" dirty="0" err="1" smtClean="0">
                <a:solidFill>
                  <a:srgbClr val="000000"/>
                </a:solidFill>
                <a:latin typeface="Times New Roman" pitchFamily="18" charset="0"/>
                <a:ea typeface="+mj-ea"/>
                <a:cs typeface="Times New Roman" pitchFamily="18" charset="0"/>
              </a:rPr>
              <a:t>язання</a:t>
            </a:r>
            <a:r>
              <a:rPr lang="uk-UA" sz="2400" dirty="0" smtClean="0">
                <a:solidFill>
                  <a:srgbClr val="000000"/>
                </a:solidFill>
                <a:latin typeface="Times New Roman" pitchFamily="18" charset="0"/>
                <a:ea typeface="+mj-ea"/>
                <a:cs typeface="Times New Roman" pitchFamily="18" charset="0"/>
              </a:rPr>
              <a:t> за 2023 рік коефіцієнт індексації НГО складає – 1,0. </a:t>
            </a:r>
          </a:p>
          <a:p>
            <a:pPr marL="0" marR="0" lvl="0" indent="0" algn="just" defTabSz="914400" rtl="0" eaLnBrk="1" fontAlgn="auto" latinLnBrk="0" hangingPunct="1">
              <a:lnSpc>
                <a:spcPct val="90000"/>
              </a:lnSpc>
              <a:spcBef>
                <a:spcPct val="0"/>
              </a:spcBef>
              <a:spcAft>
                <a:spcPts val="0"/>
              </a:spcAft>
              <a:buClrTx/>
              <a:buSzTx/>
              <a:buFontTx/>
              <a:buNone/>
              <a:tabLst/>
              <a:defRPr/>
            </a:pPr>
            <a:endParaRPr lang="uk-UA" sz="2400" dirty="0" smtClean="0">
              <a:solidFill>
                <a:srgbClr val="000000"/>
              </a:solidFill>
              <a:latin typeface="Times New Roman" pitchFamily="18" charset="0"/>
              <a:ea typeface="+mj-ea"/>
              <a:cs typeface="Times New Roman" pitchFamily="18"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lang="uk-UA" sz="2400" dirty="0" smtClean="0">
                <a:solidFill>
                  <a:srgbClr val="000000"/>
                </a:solidFill>
                <a:latin typeface="Times New Roman" pitchFamily="18" charset="0"/>
                <a:ea typeface="+mj-ea"/>
                <a:cs typeface="Times New Roman" pitchFamily="18" charset="0"/>
              </a:rPr>
              <a:t>У 2024 році граничний термін для подання податкової декларації платника єдиного податку четвертої групи на 2024 рік – 20 лютого 2024 року.   </a:t>
            </a:r>
            <a:r>
              <a:rPr kumimoji="0" lang="uk-UA" sz="2400" b="0"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endParaRPr kumimoji="0" lang="uk-UA" sz="2400" b="1" i="0" u="none" strike="noStrike" kern="1200" cap="none" spc="0" normalizeH="0" baseline="0" noProof="0" dirty="0">
              <a:ln>
                <a:noFill/>
              </a:ln>
              <a:solidFill>
                <a:srgbClr val="0041B6"/>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988461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EE5F1F0-F4A5-317A-476D-840C8570ED03}"/>
              </a:ext>
            </a:extLst>
          </p:cNvPr>
          <p:cNvSpPr>
            <a:spLocks noGrp="1"/>
          </p:cNvSpPr>
          <p:nvPr>
            <p:ph type="title"/>
          </p:nvPr>
        </p:nvSpPr>
        <p:spPr>
          <a:xfrm>
            <a:off x="838200" y="365125"/>
            <a:ext cx="10515600" cy="1015101"/>
          </a:xfrm>
        </p:spPr>
        <p:txBody>
          <a:bodyPr/>
          <a:lstStyle/>
          <a:p>
            <a:r>
              <a:rPr lang="uk-UA" b="1" dirty="0" smtClean="0">
                <a:solidFill>
                  <a:srgbClr val="006CFF"/>
                </a:solidFill>
              </a:rPr>
              <a:t>Визначення гранту</a:t>
            </a:r>
            <a:endParaRPr lang="x-none" b="1" dirty="0">
              <a:solidFill>
                <a:srgbClr val="006CFF"/>
              </a:solidFill>
            </a:endParaRPr>
          </a:p>
        </p:txBody>
      </p:sp>
      <p:sp>
        <p:nvSpPr>
          <p:cNvPr id="3" name="Объект 2">
            <a:extLst>
              <a:ext uri="{FF2B5EF4-FFF2-40B4-BE49-F238E27FC236}">
                <a16:creationId xmlns:a16="http://schemas.microsoft.com/office/drawing/2014/main" xmlns="" id="{975F4500-A415-8F5F-8948-F61E455A14A2}"/>
              </a:ext>
            </a:extLst>
          </p:cNvPr>
          <p:cNvSpPr>
            <a:spLocks noGrp="1"/>
          </p:cNvSpPr>
          <p:nvPr>
            <p:ph idx="1"/>
          </p:nvPr>
        </p:nvSpPr>
        <p:spPr>
          <a:xfrm>
            <a:off x="838200" y="1371600"/>
            <a:ext cx="10515600" cy="4805363"/>
          </a:xfrm>
        </p:spPr>
        <p:txBody>
          <a:bodyPr>
            <a:normAutofit/>
          </a:bodyPr>
          <a:lstStyle/>
          <a:p>
            <a:pPr marL="0" indent="0" algn="just">
              <a:buNone/>
            </a:pPr>
            <a:r>
              <a:rPr lang="uk-UA" dirty="0" smtClean="0"/>
              <a:t>Відповідно, для застосування положень щодо особливостей оподаткування бюджетних грантів, зокрема, для цілей податку на прибуток підприємств, необхідно </a:t>
            </a:r>
            <a:r>
              <a:rPr lang="uk-UA" b="1" dirty="0" smtClean="0">
                <a:solidFill>
                  <a:srgbClr val="006CFF"/>
                </a:solidFill>
              </a:rPr>
              <a:t>дотримання двох умов одночасно:</a:t>
            </a:r>
            <a:r>
              <a:rPr lang="uk-UA" dirty="0" smtClean="0"/>
              <a:t/>
            </a:r>
            <a:br>
              <a:rPr lang="uk-UA" dirty="0" smtClean="0"/>
            </a:br>
            <a:r>
              <a:rPr lang="uk-UA" dirty="0" smtClean="0"/>
              <a:t>     1) </a:t>
            </a:r>
            <a:r>
              <a:rPr lang="uk-UA" b="1" dirty="0" smtClean="0"/>
              <a:t>відповідність цільової допомоги </a:t>
            </a:r>
            <a:r>
              <a:rPr lang="uk-UA" dirty="0" smtClean="0"/>
              <a:t>у вигляді коштів або майна, наданої платнику податку умовам наведеного вище визначення (підпункт. 14.1.277 прим.1 пункту 14.1 статті 14 розділу </a:t>
            </a:r>
            <a:r>
              <a:rPr lang="en-US" dirty="0" smtClean="0"/>
              <a:t>I </a:t>
            </a:r>
            <a:r>
              <a:rPr lang="uk-UA" dirty="0" smtClean="0"/>
              <a:t>Кодексу, </a:t>
            </a:r>
            <a:r>
              <a:rPr lang="uk-UA" b="1" dirty="0" smtClean="0">
                <a:solidFill>
                  <a:srgbClr val="006CFF"/>
                </a:solidFill>
              </a:rPr>
              <a:t>зокрема, цільове спрямування, безоплатність, безповоротність, за рахунок бюджетних коштів або коштів МТД для реалізації чітко визначеної програми або проекту тощо</a:t>
            </a:r>
            <a:r>
              <a:rPr lang="uk-UA" dirty="0" smtClean="0"/>
              <a:t>), та</a:t>
            </a:r>
            <a:br>
              <a:rPr lang="uk-UA" dirty="0" smtClean="0"/>
            </a:br>
            <a:r>
              <a:rPr lang="uk-UA" dirty="0" smtClean="0"/>
              <a:t>     2) </a:t>
            </a:r>
            <a:r>
              <a:rPr lang="uk-UA" b="1" dirty="0" smtClean="0"/>
              <a:t>надання такої цільової допомоги особою, включеною до переліку надавачів бюджетних грантів</a:t>
            </a:r>
            <a:r>
              <a:rPr lang="uk-UA" dirty="0" smtClean="0"/>
              <a:t>.</a:t>
            </a:r>
            <a:endParaRPr lang="uk-UA" b="1" dirty="0"/>
          </a:p>
        </p:txBody>
      </p:sp>
    </p:spTree>
    <p:extLst>
      <p:ext uri="{BB962C8B-B14F-4D97-AF65-F5344CB8AC3E}">
        <p14:creationId xmlns:p14="http://schemas.microsoft.com/office/powerpoint/2010/main" val="1218073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Заголовок 4">
            <a:extLst>
              <a:ext uri="{FF2B5EF4-FFF2-40B4-BE49-F238E27FC236}">
                <a16:creationId xmlns:a16="http://schemas.microsoft.com/office/drawing/2014/main" xmlns="" id="{A56A6954-6551-B51B-6887-5233EF25C2F8}"/>
              </a:ext>
            </a:extLst>
          </p:cNvPr>
          <p:cNvSpPr txBox="1">
            <a:spLocks/>
          </p:cNvSpPr>
          <p:nvPr/>
        </p:nvSpPr>
        <p:spPr>
          <a:xfrm>
            <a:off x="6177516" y="1871331"/>
            <a:ext cx="4979581" cy="1169581"/>
          </a:xfrm>
          <a:prstGeom prst="rect">
            <a:avLst/>
          </a:prstGeom>
        </p:spPr>
        <p:txBody>
          <a:bodyPr vert="horz" lIns="91440" tIns="45720" rIns="91440" bIns="45720" rtlCol="0" anchor="ctr">
            <a:normAutofit fontScale="30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
            </a:r>
            <a:br>
              <a:rPr kumimoji="0" lang="ru-RU" sz="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br>
            <a:r>
              <a:rPr kumimoji="0" lang="uk-UA" sz="14400" b="0" i="0" u="none" strike="noStrike" kern="1200" cap="none" spc="0" normalizeH="0" baseline="0" noProof="0" dirty="0" smtClean="0">
                <a:ln>
                  <a:noFill/>
                </a:ln>
                <a:solidFill>
                  <a:srgbClr val="000000"/>
                </a:solidFill>
                <a:effectLst/>
                <a:uLnTx/>
                <a:uFillTx/>
                <a:latin typeface="PT Sans" panose="020B0503020203020204" pitchFamily="34" charset="-52"/>
                <a:ea typeface="+mj-ea"/>
                <a:cs typeface="+mj-cs"/>
              </a:rPr>
              <a:t>Дякую за увагу! </a:t>
            </a:r>
            <a:endParaRPr kumimoji="0" lang="uk-UA" sz="14400" b="1" i="0" u="none" strike="noStrike" kern="1200" cap="none" spc="0" normalizeH="0" baseline="0" noProof="0" dirty="0">
              <a:ln>
                <a:noFill/>
              </a:ln>
              <a:solidFill>
                <a:srgbClr val="0041B6"/>
              </a:solidFill>
              <a:effectLst/>
              <a:uLnTx/>
              <a:uFillTx/>
              <a:latin typeface="+mj-lt"/>
              <a:ea typeface="+mj-ea"/>
              <a:cs typeface="+mj-cs"/>
            </a:endParaRPr>
          </a:p>
        </p:txBody>
      </p:sp>
    </p:spTree>
    <p:extLst>
      <p:ext uri="{BB962C8B-B14F-4D97-AF65-F5344CB8AC3E}">
        <p14:creationId xmlns:p14="http://schemas.microsoft.com/office/powerpoint/2010/main" val="3885068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CA86A59-3271-83D5-1CEA-3B874D5EFC56}"/>
              </a:ext>
            </a:extLst>
          </p:cNvPr>
          <p:cNvSpPr>
            <a:spLocks noGrp="1"/>
          </p:cNvSpPr>
          <p:nvPr>
            <p:ph type="title"/>
          </p:nvPr>
        </p:nvSpPr>
        <p:spPr>
          <a:xfrm>
            <a:off x="838200" y="365125"/>
            <a:ext cx="10515600" cy="1048039"/>
          </a:xfrm>
        </p:spPr>
        <p:txBody>
          <a:bodyPr/>
          <a:lstStyle/>
          <a:p>
            <a:r>
              <a:rPr lang="az-Cyrl-AZ" b="1" dirty="0" smtClean="0">
                <a:solidFill>
                  <a:srgbClr val="006CFF"/>
                </a:solidFill>
              </a:rPr>
              <a:t>Надавачі бюджетних грантів</a:t>
            </a:r>
            <a:endParaRPr lang="x-none" b="1" dirty="0">
              <a:solidFill>
                <a:srgbClr val="006CFF"/>
              </a:solidFill>
            </a:endParaRPr>
          </a:p>
        </p:txBody>
      </p:sp>
      <p:sp>
        <p:nvSpPr>
          <p:cNvPr id="3" name="Объект 2">
            <a:extLst>
              <a:ext uri="{FF2B5EF4-FFF2-40B4-BE49-F238E27FC236}">
                <a16:creationId xmlns:a16="http://schemas.microsoft.com/office/drawing/2014/main" xmlns="" id="{B70FCAAD-EE93-D7C4-F531-EEC497CB844E}"/>
              </a:ext>
            </a:extLst>
          </p:cNvPr>
          <p:cNvSpPr>
            <a:spLocks noGrp="1"/>
          </p:cNvSpPr>
          <p:nvPr>
            <p:ph idx="1"/>
          </p:nvPr>
        </p:nvSpPr>
        <p:spPr>
          <a:xfrm>
            <a:off x="838200" y="1371600"/>
            <a:ext cx="10515600" cy="4805363"/>
          </a:xfrm>
        </p:spPr>
        <p:txBody>
          <a:bodyPr>
            <a:normAutofit/>
          </a:bodyPr>
          <a:lstStyle/>
          <a:p>
            <a:pPr marL="0" indent="0" algn="just">
              <a:buNone/>
            </a:pPr>
            <a:r>
              <a:rPr lang="az-Cyrl-AZ" dirty="0" smtClean="0"/>
              <a:t>Відповідно до підпункту 14.1.277 прим.1 Кодексу </a:t>
            </a:r>
            <a:r>
              <a:rPr lang="az-Cyrl-AZ" b="1" dirty="0" smtClean="0"/>
              <a:t>постановою Кабінету Міністрів України від 18 серпня 2021 року </a:t>
            </a:r>
            <a:r>
              <a:rPr lang="en-US" b="1" dirty="0" smtClean="0"/>
              <a:t>N 867 </a:t>
            </a:r>
            <a:r>
              <a:rPr lang="az-Cyrl-AZ" dirty="0" smtClean="0"/>
              <a:t>затверджено </a:t>
            </a:r>
            <a:r>
              <a:rPr lang="az-Cyrl-AZ" b="1" dirty="0" smtClean="0">
                <a:solidFill>
                  <a:srgbClr val="006CFF"/>
                </a:solidFill>
              </a:rPr>
              <a:t>перелік надавачів бюджетних грантів</a:t>
            </a:r>
            <a:r>
              <a:rPr lang="az-Cyrl-AZ" dirty="0" smtClean="0"/>
              <a:t>, </a:t>
            </a:r>
            <a:r>
              <a:rPr lang="az-Cyrl-AZ" b="1" dirty="0" smtClean="0"/>
              <a:t>в який включено:</a:t>
            </a:r>
          </a:p>
          <a:p>
            <a:pPr marL="0" indent="0" algn="just">
              <a:buNone/>
            </a:pPr>
            <a:r>
              <a:rPr lang="az-Cyrl-AZ" b="1" dirty="0" smtClean="0">
                <a:solidFill>
                  <a:srgbClr val="006CFF"/>
                </a:solidFill>
              </a:rPr>
              <a:t>Український культурний фонд </a:t>
            </a:r>
            <a:r>
              <a:rPr lang="az-Cyrl-AZ" dirty="0" smtClean="0"/>
              <a:t>(код згідно з ЄДРПОУ 41436842)</a:t>
            </a:r>
          </a:p>
          <a:p>
            <a:pPr marL="0" indent="0" algn="just">
              <a:buNone/>
            </a:pPr>
            <a:r>
              <a:rPr lang="az-Cyrl-AZ" b="1" dirty="0" smtClean="0">
                <a:solidFill>
                  <a:srgbClr val="006CFF"/>
                </a:solidFill>
              </a:rPr>
              <a:t>Фонд розвитку підприємництва </a:t>
            </a:r>
            <a:r>
              <a:rPr lang="az-Cyrl-AZ" dirty="0" smtClean="0"/>
              <a:t>(код згідно з ЄДРПОУ 21662099)</a:t>
            </a:r>
          </a:p>
          <a:p>
            <a:pPr marL="0" indent="0" algn="just">
              <a:buNone/>
            </a:pPr>
            <a:r>
              <a:rPr lang="az-Cyrl-AZ" dirty="0" smtClean="0"/>
              <a:t>Останнього надавача бюджетних грантів було доповнено Постановою Кабінету Міністрів України</a:t>
            </a:r>
            <a:r>
              <a:rPr lang="ru-RU" dirty="0" smtClean="0"/>
              <a:t> </a:t>
            </a:r>
            <a:r>
              <a:rPr lang="ru-RU" dirty="0" err="1" smtClean="0"/>
              <a:t>від</a:t>
            </a:r>
            <a:r>
              <a:rPr lang="ru-RU" dirty="0" smtClean="0"/>
              <a:t> 16 </a:t>
            </a:r>
            <a:r>
              <a:rPr lang="ru-RU" dirty="0" err="1" smtClean="0"/>
              <a:t>січня</a:t>
            </a:r>
            <a:r>
              <a:rPr lang="ru-RU" dirty="0" smtClean="0"/>
              <a:t> 2024 </a:t>
            </a:r>
            <a:r>
              <a:rPr lang="az-Cyrl-AZ" dirty="0" smtClean="0"/>
              <a:t>року</a:t>
            </a:r>
            <a:r>
              <a:rPr lang="ru-RU" dirty="0" smtClean="0"/>
              <a:t> N 42</a:t>
            </a:r>
          </a:p>
          <a:p>
            <a:pPr marL="0" indent="0" algn="just">
              <a:buNone/>
            </a:pPr>
            <a:endParaRPr lang="ru-RU" dirty="0" smtClean="0"/>
          </a:p>
          <a:p>
            <a:pPr marL="0" indent="0" algn="just">
              <a:buNone/>
            </a:pPr>
            <a:endParaRPr lang="az-Cyrl-AZ" dirty="0"/>
          </a:p>
        </p:txBody>
      </p:sp>
    </p:spTree>
    <p:extLst>
      <p:ext uri="{BB962C8B-B14F-4D97-AF65-F5344CB8AC3E}">
        <p14:creationId xmlns:p14="http://schemas.microsoft.com/office/powerpoint/2010/main" val="3027050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C0DD2B4-4C74-01E2-F1CB-650337CDA5FB}"/>
              </a:ext>
            </a:extLst>
          </p:cNvPr>
          <p:cNvSpPr>
            <a:spLocks noGrp="1"/>
          </p:cNvSpPr>
          <p:nvPr>
            <p:ph type="title"/>
          </p:nvPr>
        </p:nvSpPr>
        <p:spPr>
          <a:xfrm>
            <a:off x="838200" y="365126"/>
            <a:ext cx="10515600" cy="1370156"/>
          </a:xfrm>
        </p:spPr>
        <p:txBody>
          <a:bodyPr>
            <a:noAutofit/>
          </a:bodyPr>
          <a:lstStyle/>
          <a:p>
            <a:r>
              <a:rPr lang="uk-UA" b="1" dirty="0" smtClean="0">
                <a:solidFill>
                  <a:srgbClr val="006CFF"/>
                </a:solidFill>
              </a:rPr>
              <a:t>ОТРИМАННЯ БЮДЖЕТНОГО ГРАНТУ ПЛАТНИКОМ ПОДАТКУ НА ПРИБУТОК</a:t>
            </a:r>
            <a:endParaRPr lang="uk-UA" b="1" dirty="0">
              <a:solidFill>
                <a:srgbClr val="006CFF"/>
              </a:solidFill>
            </a:endParaRPr>
          </a:p>
        </p:txBody>
      </p:sp>
      <p:sp>
        <p:nvSpPr>
          <p:cNvPr id="3" name="Объект 2">
            <a:extLst>
              <a:ext uri="{FF2B5EF4-FFF2-40B4-BE49-F238E27FC236}">
                <a16:creationId xmlns:a16="http://schemas.microsoft.com/office/drawing/2014/main" xmlns="" id="{D9FFC518-8DF3-9C37-C1BF-2FC42232D92D}"/>
              </a:ext>
            </a:extLst>
          </p:cNvPr>
          <p:cNvSpPr>
            <a:spLocks noGrp="1"/>
          </p:cNvSpPr>
          <p:nvPr>
            <p:ph idx="1"/>
          </p:nvPr>
        </p:nvSpPr>
        <p:spPr>
          <a:xfrm>
            <a:off x="838200" y="1825625"/>
            <a:ext cx="10515600" cy="4627130"/>
          </a:xfrm>
        </p:spPr>
        <p:txBody>
          <a:bodyPr>
            <a:normAutofit/>
          </a:bodyPr>
          <a:lstStyle/>
          <a:p>
            <a:pPr marL="0" indent="0" algn="just">
              <a:buNone/>
            </a:pPr>
            <a:r>
              <a:rPr lang="uk-UA" b="1" dirty="0" smtClean="0"/>
              <a:t>Об’єктом оподаткування податком на прибуток</a:t>
            </a:r>
            <a:r>
              <a:rPr lang="uk-UA" dirty="0" smtClean="0"/>
              <a:t> є прибуток із джерелом походження з України та за її межами, який визначається шляхом коригування (збільшення або зменшення) фінансового результату до оподаткування (прибутку або збитку), визначеного у фінансовій звітності підприємства відповідно до національних положень (стандартів) бухгалтерського обліку або міжнародних стандартів фінансової звітності, на різниці, які визначені відповідними положеннями Кодексу.</a:t>
            </a:r>
            <a:r>
              <a:rPr lang="en-US" dirty="0" smtClean="0"/>
              <a:t> (</a:t>
            </a:r>
            <a:r>
              <a:rPr lang="uk-UA" dirty="0" smtClean="0"/>
              <a:t>пп. </a:t>
            </a:r>
            <a:r>
              <a:rPr lang="uk-UA" dirty="0"/>
              <a:t>134.1.1 </a:t>
            </a:r>
            <a:r>
              <a:rPr lang="uk-UA" dirty="0" smtClean="0"/>
              <a:t>п. </a:t>
            </a:r>
            <a:r>
              <a:rPr lang="uk-UA" dirty="0"/>
              <a:t>134.1 </a:t>
            </a:r>
            <a:r>
              <a:rPr lang="uk-UA" dirty="0" smtClean="0"/>
              <a:t>ст</a:t>
            </a:r>
            <a:r>
              <a:rPr lang="uk-UA" dirty="0"/>
              <a:t>.</a:t>
            </a:r>
            <a:r>
              <a:rPr lang="uk-UA" dirty="0" smtClean="0"/>
              <a:t> </a:t>
            </a:r>
            <a:r>
              <a:rPr lang="uk-UA" dirty="0"/>
              <a:t>134 </a:t>
            </a:r>
            <a:r>
              <a:rPr lang="uk-UA" dirty="0" smtClean="0"/>
              <a:t>Кодексу) </a:t>
            </a:r>
          </a:p>
          <a:p>
            <a:pPr marL="0" indent="0">
              <a:buNone/>
            </a:pPr>
            <a:endParaRPr lang="uk-UA" dirty="0"/>
          </a:p>
        </p:txBody>
      </p:sp>
    </p:spTree>
    <p:extLst>
      <p:ext uri="{BB962C8B-B14F-4D97-AF65-F5344CB8AC3E}">
        <p14:creationId xmlns:p14="http://schemas.microsoft.com/office/powerpoint/2010/main" val="997781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C0DD2B4-4C74-01E2-F1CB-650337CDA5FB}"/>
              </a:ext>
            </a:extLst>
          </p:cNvPr>
          <p:cNvSpPr>
            <a:spLocks noGrp="1"/>
          </p:cNvSpPr>
          <p:nvPr>
            <p:ph type="title"/>
          </p:nvPr>
        </p:nvSpPr>
        <p:spPr>
          <a:xfrm>
            <a:off x="838200" y="365126"/>
            <a:ext cx="10515600" cy="1370156"/>
          </a:xfrm>
        </p:spPr>
        <p:txBody>
          <a:bodyPr>
            <a:noAutofit/>
          </a:bodyPr>
          <a:lstStyle/>
          <a:p>
            <a:r>
              <a:rPr lang="uk-UA" b="1" dirty="0" smtClean="0">
                <a:solidFill>
                  <a:srgbClr val="006CFF"/>
                </a:solidFill>
              </a:rPr>
              <a:t>ОТРИМАННЯ БЮДЖЕТНОГО ГРАНТУ ПЛАТНИКОМ ПОДАТКУ НА ПРИБУТОК</a:t>
            </a:r>
            <a:endParaRPr lang="uk-UA" b="1" dirty="0">
              <a:solidFill>
                <a:srgbClr val="006CFF"/>
              </a:solidFill>
            </a:endParaRPr>
          </a:p>
        </p:txBody>
      </p:sp>
      <p:sp>
        <p:nvSpPr>
          <p:cNvPr id="3" name="Объект 2">
            <a:extLst>
              <a:ext uri="{FF2B5EF4-FFF2-40B4-BE49-F238E27FC236}">
                <a16:creationId xmlns:a16="http://schemas.microsoft.com/office/drawing/2014/main" xmlns="" id="{D9FFC518-8DF3-9C37-C1BF-2FC42232D92D}"/>
              </a:ext>
            </a:extLst>
          </p:cNvPr>
          <p:cNvSpPr>
            <a:spLocks noGrp="1"/>
          </p:cNvSpPr>
          <p:nvPr>
            <p:ph idx="1"/>
          </p:nvPr>
        </p:nvSpPr>
        <p:spPr>
          <a:xfrm>
            <a:off x="838200" y="1825625"/>
            <a:ext cx="10515600" cy="4627130"/>
          </a:xfrm>
        </p:spPr>
        <p:txBody>
          <a:bodyPr>
            <a:normAutofit/>
          </a:bodyPr>
          <a:lstStyle/>
          <a:p>
            <a:pPr marL="0" indent="0" algn="just">
              <a:buNone/>
            </a:pPr>
            <a:r>
              <a:rPr lang="uk-UA" dirty="0" smtClean="0"/>
              <a:t>Для платників податку, у яких річний дохід від будь-якої діяльності за останній річний звітний період </a:t>
            </a:r>
            <a:r>
              <a:rPr lang="uk-UA" b="1" dirty="0" smtClean="0"/>
              <a:t>не перевищує 40 млн. грн</a:t>
            </a:r>
            <a:r>
              <a:rPr lang="uk-UA" dirty="0" smtClean="0"/>
              <a:t>., об’єкт </a:t>
            </a:r>
            <a:r>
              <a:rPr lang="uk-UA" b="1" dirty="0" smtClean="0"/>
              <a:t>оподаткування може визначатися без коригування фінансового результату до оподаткування </a:t>
            </a:r>
            <a:r>
              <a:rPr lang="uk-UA" dirty="0" smtClean="0"/>
              <a:t>на усі різниці (</a:t>
            </a:r>
            <a:r>
              <a:rPr lang="uk-UA" b="1" dirty="0" smtClean="0"/>
              <a:t>крім </a:t>
            </a:r>
            <a:r>
              <a:rPr lang="uk-UA" dirty="0" smtClean="0"/>
              <a:t>від’ємного значення об’єкта оподаткування минулих податкових  років </a:t>
            </a:r>
            <a:r>
              <a:rPr lang="uk-UA" b="1" dirty="0" smtClean="0"/>
              <a:t>та коригувань, </a:t>
            </a:r>
            <a:r>
              <a:rPr lang="uk-UA" b="1" dirty="0" err="1" smtClean="0"/>
              <a:t>пов</a:t>
            </a:r>
            <a:r>
              <a:rPr lang="en-US" b="1" dirty="0" smtClean="0"/>
              <a:t>’</a:t>
            </a:r>
            <a:r>
              <a:rPr lang="uk-UA" b="1" dirty="0" err="1" smtClean="0"/>
              <a:t>язаних</a:t>
            </a:r>
            <a:r>
              <a:rPr lang="uk-UA" b="1" dirty="0" smtClean="0"/>
              <a:t> з  отриманням/витрачанням бюджетних грантів)</a:t>
            </a:r>
            <a:r>
              <a:rPr lang="uk-UA" dirty="0" smtClean="0"/>
              <a:t>, визначені відповідно до положень розділу ІІІ Кодексу. </a:t>
            </a:r>
          </a:p>
          <a:p>
            <a:pPr marL="0" indent="0" algn="just">
              <a:buNone/>
            </a:pPr>
            <a:r>
              <a:rPr lang="ru-RU" dirty="0" err="1" smtClean="0"/>
              <a:t>Отже</a:t>
            </a:r>
            <a:r>
              <a:rPr lang="ru-RU" dirty="0"/>
              <a:t>, </a:t>
            </a:r>
            <a:r>
              <a:rPr lang="ru-RU" dirty="0" err="1"/>
              <a:t>незалежно</a:t>
            </a:r>
            <a:r>
              <a:rPr lang="ru-RU" dirty="0"/>
              <a:t> </a:t>
            </a:r>
            <a:r>
              <a:rPr lang="ru-RU" dirty="0" err="1"/>
              <a:t>від</a:t>
            </a:r>
            <a:r>
              <a:rPr lang="ru-RU" dirty="0"/>
              <a:t> того, </a:t>
            </a:r>
            <a:r>
              <a:rPr lang="ru-RU" dirty="0" err="1"/>
              <a:t>чи</a:t>
            </a:r>
            <a:r>
              <a:rPr lang="ru-RU" dirty="0"/>
              <a:t> є </a:t>
            </a:r>
            <a:r>
              <a:rPr lang="ru-RU" dirty="0" err="1"/>
              <a:t>підприємство</a:t>
            </a:r>
            <a:r>
              <a:rPr lang="ru-RU" dirty="0"/>
              <a:t> </a:t>
            </a:r>
            <a:r>
              <a:rPr lang="ru-RU" dirty="0" err="1"/>
              <a:t>високоприбутковим</a:t>
            </a:r>
            <a:r>
              <a:rPr lang="ru-RU" dirty="0"/>
              <a:t> </a:t>
            </a:r>
            <a:r>
              <a:rPr lang="ru-RU" dirty="0" err="1"/>
              <a:t>або</a:t>
            </a:r>
            <a:r>
              <a:rPr lang="ru-RU" dirty="0"/>
              <a:t> </a:t>
            </a:r>
            <a:r>
              <a:rPr lang="ru-RU" dirty="0" err="1"/>
              <a:t>малоприбутковим</a:t>
            </a:r>
            <a:r>
              <a:rPr lang="ru-RU" dirty="0"/>
              <a:t> </a:t>
            </a:r>
            <a:r>
              <a:rPr lang="ru-RU" dirty="0" err="1"/>
              <a:t>необхідно</a:t>
            </a:r>
            <a:r>
              <a:rPr lang="ru-RU" dirty="0"/>
              <a:t> </a:t>
            </a:r>
            <a:r>
              <a:rPr lang="ru-RU" dirty="0" err="1"/>
              <a:t>скоригувати</a:t>
            </a:r>
            <a:r>
              <a:rPr lang="ru-RU" dirty="0"/>
              <a:t> </a:t>
            </a:r>
            <a:r>
              <a:rPr lang="ru-RU" dirty="0" err="1"/>
              <a:t>фінансовий</a:t>
            </a:r>
            <a:r>
              <a:rPr lang="ru-RU" dirty="0"/>
              <a:t> результат на суму </a:t>
            </a:r>
            <a:r>
              <a:rPr lang="ru-RU" dirty="0" err="1" smtClean="0"/>
              <a:t>отриманих</a:t>
            </a:r>
            <a:r>
              <a:rPr lang="ru-RU" dirty="0" smtClean="0"/>
              <a:t>/</a:t>
            </a:r>
            <a:r>
              <a:rPr lang="ru-RU" dirty="0" err="1" smtClean="0"/>
              <a:t>витрачених</a:t>
            </a:r>
            <a:r>
              <a:rPr lang="ru-RU" dirty="0" smtClean="0"/>
              <a:t> </a:t>
            </a:r>
            <a:r>
              <a:rPr lang="ru-RU" dirty="0" err="1" smtClean="0"/>
              <a:t>бюджетних</a:t>
            </a:r>
            <a:r>
              <a:rPr lang="ru-RU" dirty="0" smtClean="0"/>
              <a:t> </a:t>
            </a:r>
            <a:r>
              <a:rPr lang="ru-RU" dirty="0" err="1" smtClean="0"/>
              <a:t>грантових</a:t>
            </a:r>
            <a:r>
              <a:rPr lang="ru-RU" dirty="0" smtClean="0"/>
              <a:t> </a:t>
            </a:r>
            <a:r>
              <a:rPr lang="ru-RU" dirty="0" err="1"/>
              <a:t>коштів</a:t>
            </a:r>
            <a:r>
              <a:rPr lang="ru-RU" dirty="0"/>
              <a:t>.</a:t>
            </a:r>
            <a:endParaRPr lang="uk-UA" dirty="0"/>
          </a:p>
          <a:p>
            <a:pPr marL="0" indent="0" algn="just">
              <a:buNone/>
            </a:pPr>
            <a:endParaRPr lang="uk-UA" dirty="0"/>
          </a:p>
        </p:txBody>
      </p:sp>
    </p:spTree>
    <p:extLst>
      <p:ext uri="{BB962C8B-B14F-4D97-AF65-F5344CB8AC3E}">
        <p14:creationId xmlns:p14="http://schemas.microsoft.com/office/powerpoint/2010/main" val="99778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C0DD2B4-4C74-01E2-F1CB-650337CDA5FB}"/>
              </a:ext>
            </a:extLst>
          </p:cNvPr>
          <p:cNvSpPr>
            <a:spLocks noGrp="1"/>
          </p:cNvSpPr>
          <p:nvPr>
            <p:ph type="title"/>
          </p:nvPr>
        </p:nvSpPr>
        <p:spPr>
          <a:xfrm>
            <a:off x="838200" y="365126"/>
            <a:ext cx="10515600" cy="1370156"/>
          </a:xfrm>
        </p:spPr>
        <p:txBody>
          <a:bodyPr>
            <a:noAutofit/>
          </a:bodyPr>
          <a:lstStyle/>
          <a:p>
            <a:r>
              <a:rPr lang="uk-UA" b="1" dirty="0" smtClean="0">
                <a:solidFill>
                  <a:srgbClr val="006CFF"/>
                </a:solidFill>
              </a:rPr>
              <a:t>ОТРИМАННЯ БЮДЖЕТНОГО ГРАНТУ ПЛАТНИКОМ ПОДАТКУ НА ПРИБУТОК</a:t>
            </a:r>
            <a:endParaRPr lang="uk-UA" b="1" dirty="0">
              <a:solidFill>
                <a:srgbClr val="006CFF"/>
              </a:solidFill>
            </a:endParaRPr>
          </a:p>
        </p:txBody>
      </p:sp>
      <p:sp>
        <p:nvSpPr>
          <p:cNvPr id="3" name="Объект 2">
            <a:extLst>
              <a:ext uri="{FF2B5EF4-FFF2-40B4-BE49-F238E27FC236}">
                <a16:creationId xmlns:a16="http://schemas.microsoft.com/office/drawing/2014/main" xmlns="" id="{D9FFC518-8DF3-9C37-C1BF-2FC42232D92D}"/>
              </a:ext>
            </a:extLst>
          </p:cNvPr>
          <p:cNvSpPr>
            <a:spLocks noGrp="1"/>
          </p:cNvSpPr>
          <p:nvPr>
            <p:ph idx="1"/>
          </p:nvPr>
        </p:nvSpPr>
        <p:spPr>
          <a:xfrm>
            <a:off x="838200" y="1825625"/>
            <a:ext cx="10515600" cy="4627130"/>
          </a:xfrm>
        </p:spPr>
        <p:txBody>
          <a:bodyPr>
            <a:normAutofit/>
          </a:bodyPr>
          <a:lstStyle/>
          <a:p>
            <a:pPr marL="0" indent="0" algn="just">
              <a:buNone/>
            </a:pPr>
            <a:r>
              <a:rPr lang="ru-RU" sz="3000" b="1" dirty="0" err="1" smtClean="0">
                <a:solidFill>
                  <a:srgbClr val="006CFF"/>
                </a:solidFill>
              </a:rPr>
              <a:t>Різниці</a:t>
            </a:r>
            <a:r>
              <a:rPr lang="ru-RU" sz="3000" b="1" dirty="0" smtClean="0">
                <a:solidFill>
                  <a:srgbClr val="006CFF"/>
                </a:solidFill>
              </a:rPr>
              <a:t>, </a:t>
            </a:r>
            <a:r>
              <a:rPr lang="ru-RU" sz="3000" b="1" dirty="0" err="1" smtClean="0">
                <a:solidFill>
                  <a:srgbClr val="006CFF"/>
                </a:solidFill>
              </a:rPr>
              <a:t>які</a:t>
            </a:r>
            <a:r>
              <a:rPr lang="ru-RU" sz="3000" b="1" dirty="0" smtClean="0">
                <a:solidFill>
                  <a:srgbClr val="006CFF"/>
                </a:solidFill>
              </a:rPr>
              <a:t> </a:t>
            </a:r>
            <a:r>
              <a:rPr lang="ru-RU" sz="3000" b="1" dirty="0" err="1" smtClean="0">
                <a:solidFill>
                  <a:srgbClr val="006CFF"/>
                </a:solidFill>
              </a:rPr>
              <a:t>виникають</a:t>
            </a:r>
            <a:r>
              <a:rPr lang="ru-RU" sz="3000" b="1" dirty="0" smtClean="0">
                <a:solidFill>
                  <a:srgbClr val="006CFF"/>
                </a:solidFill>
              </a:rPr>
              <a:t> при </a:t>
            </a:r>
            <a:r>
              <a:rPr lang="ru-RU" sz="3000" b="1" dirty="0" err="1" smtClean="0">
                <a:solidFill>
                  <a:srgbClr val="006CFF"/>
                </a:solidFill>
              </a:rPr>
              <a:t>отриманні</a:t>
            </a:r>
            <a:r>
              <a:rPr lang="ru-RU" sz="3000" b="1" dirty="0" smtClean="0">
                <a:solidFill>
                  <a:srgbClr val="006CFF"/>
                </a:solidFill>
              </a:rPr>
              <a:t> </a:t>
            </a:r>
            <a:r>
              <a:rPr lang="ru-RU" sz="3000" b="1" dirty="0" err="1" smtClean="0">
                <a:solidFill>
                  <a:srgbClr val="006CFF"/>
                </a:solidFill>
              </a:rPr>
              <a:t>бюджетних</a:t>
            </a:r>
            <a:r>
              <a:rPr lang="ru-RU" sz="3000" b="1" dirty="0" smtClean="0">
                <a:solidFill>
                  <a:srgbClr val="006CFF"/>
                </a:solidFill>
              </a:rPr>
              <a:t> </a:t>
            </a:r>
            <a:r>
              <a:rPr lang="ru-RU" sz="3000" b="1" dirty="0" err="1" smtClean="0">
                <a:solidFill>
                  <a:srgbClr val="006CFF"/>
                </a:solidFill>
              </a:rPr>
              <a:t>грантів</a:t>
            </a:r>
            <a:endParaRPr lang="uk-UA" sz="3000" b="1" dirty="0" smtClean="0"/>
          </a:p>
          <a:p>
            <a:pPr algn="just"/>
            <a:r>
              <a:rPr lang="uk-UA" sz="3300" b="1" i="1" dirty="0" smtClean="0"/>
              <a:t>У разі отримання бюджетних грантів фінансовий результат до оподаткування </a:t>
            </a:r>
            <a:r>
              <a:rPr lang="uk-UA" sz="3300" b="1" i="1" dirty="0" smtClean="0">
                <a:solidFill>
                  <a:srgbClr val="006CFF"/>
                </a:solidFill>
              </a:rPr>
              <a:t>зменшується</a:t>
            </a:r>
            <a:r>
              <a:rPr lang="uk-UA" sz="3300" b="1" i="1" dirty="0" smtClean="0"/>
              <a:t> на підставі пп. 140.4.8 п. 140.4 ст. 140 Кодексу на суму бюджетних грантів</a:t>
            </a:r>
            <a:r>
              <a:rPr lang="uk-UA" sz="3300" i="1" dirty="0" smtClean="0"/>
              <a:t>, отриманих платником податку та включених до складу доходів звітного періоду відповідно до національних положень (стандартів) бухгалтерського обліку або міжнародних стандартів фінансової звітності.</a:t>
            </a:r>
            <a:endParaRPr lang="uk-UA" sz="3300" dirty="0" smtClean="0"/>
          </a:p>
          <a:p>
            <a:pPr marL="0" indent="0">
              <a:buNone/>
            </a:pPr>
            <a:endParaRPr lang="uk-UA" dirty="0"/>
          </a:p>
        </p:txBody>
      </p:sp>
    </p:spTree>
    <p:extLst>
      <p:ext uri="{BB962C8B-B14F-4D97-AF65-F5344CB8AC3E}">
        <p14:creationId xmlns:p14="http://schemas.microsoft.com/office/powerpoint/2010/main" val="99778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C0DD2B4-4C74-01E2-F1CB-650337CDA5FB}"/>
              </a:ext>
            </a:extLst>
          </p:cNvPr>
          <p:cNvSpPr>
            <a:spLocks noGrp="1"/>
          </p:cNvSpPr>
          <p:nvPr>
            <p:ph type="title"/>
          </p:nvPr>
        </p:nvSpPr>
        <p:spPr>
          <a:xfrm>
            <a:off x="838200" y="365126"/>
            <a:ext cx="10515600" cy="1370156"/>
          </a:xfrm>
        </p:spPr>
        <p:txBody>
          <a:bodyPr>
            <a:noAutofit/>
          </a:bodyPr>
          <a:lstStyle/>
          <a:p>
            <a:r>
              <a:rPr lang="uk-UA" b="1" dirty="0" smtClean="0">
                <a:solidFill>
                  <a:srgbClr val="006CFF"/>
                </a:solidFill>
              </a:rPr>
              <a:t>ОТРИМАННЯ БЮДЖЕТНОГО ГРАНТУ ПЛАТНИКОМ ПОДАТКУ НА ПРИБУТОК</a:t>
            </a:r>
            <a:endParaRPr lang="uk-UA" b="1" dirty="0">
              <a:solidFill>
                <a:srgbClr val="006CFF"/>
              </a:solidFill>
            </a:endParaRPr>
          </a:p>
        </p:txBody>
      </p:sp>
      <p:sp>
        <p:nvSpPr>
          <p:cNvPr id="3" name="Объект 2">
            <a:extLst>
              <a:ext uri="{FF2B5EF4-FFF2-40B4-BE49-F238E27FC236}">
                <a16:creationId xmlns:a16="http://schemas.microsoft.com/office/drawing/2014/main" xmlns="" id="{D9FFC518-8DF3-9C37-C1BF-2FC42232D92D}"/>
              </a:ext>
            </a:extLst>
          </p:cNvPr>
          <p:cNvSpPr>
            <a:spLocks noGrp="1"/>
          </p:cNvSpPr>
          <p:nvPr>
            <p:ph idx="1"/>
          </p:nvPr>
        </p:nvSpPr>
        <p:spPr>
          <a:xfrm>
            <a:off x="838200" y="1825625"/>
            <a:ext cx="10515600" cy="4627130"/>
          </a:xfrm>
        </p:spPr>
        <p:txBody>
          <a:bodyPr>
            <a:normAutofit/>
          </a:bodyPr>
          <a:lstStyle/>
          <a:p>
            <a:pPr marL="0" indent="0" algn="just">
              <a:buNone/>
            </a:pPr>
            <a:r>
              <a:rPr lang="ru-RU" sz="2400" b="1" dirty="0" err="1" smtClean="0">
                <a:solidFill>
                  <a:srgbClr val="006CFF"/>
                </a:solidFill>
              </a:rPr>
              <a:t>Різниці</a:t>
            </a:r>
            <a:r>
              <a:rPr lang="ru-RU" sz="2400" b="1" dirty="0" smtClean="0">
                <a:solidFill>
                  <a:srgbClr val="006CFF"/>
                </a:solidFill>
              </a:rPr>
              <a:t>, </a:t>
            </a:r>
            <a:r>
              <a:rPr lang="ru-RU" sz="2400" b="1" dirty="0" err="1" smtClean="0">
                <a:solidFill>
                  <a:srgbClr val="006CFF"/>
                </a:solidFill>
              </a:rPr>
              <a:t>які</a:t>
            </a:r>
            <a:r>
              <a:rPr lang="ru-RU" sz="2400" b="1" dirty="0" smtClean="0">
                <a:solidFill>
                  <a:srgbClr val="006CFF"/>
                </a:solidFill>
              </a:rPr>
              <a:t> </a:t>
            </a:r>
            <a:r>
              <a:rPr lang="ru-RU" sz="2400" b="1" dirty="0" err="1" smtClean="0">
                <a:solidFill>
                  <a:srgbClr val="006CFF"/>
                </a:solidFill>
              </a:rPr>
              <a:t>виникають</a:t>
            </a:r>
            <a:r>
              <a:rPr lang="ru-RU" sz="2400" b="1" dirty="0" smtClean="0">
                <a:solidFill>
                  <a:srgbClr val="006CFF"/>
                </a:solidFill>
              </a:rPr>
              <a:t> при </a:t>
            </a:r>
            <a:r>
              <a:rPr lang="ru-RU" sz="2400" b="1" dirty="0" err="1" smtClean="0">
                <a:solidFill>
                  <a:srgbClr val="006CFF"/>
                </a:solidFill>
              </a:rPr>
              <a:t>використанні</a:t>
            </a:r>
            <a:r>
              <a:rPr lang="ru-RU" sz="2400" b="1" dirty="0" smtClean="0">
                <a:solidFill>
                  <a:srgbClr val="006CFF"/>
                </a:solidFill>
              </a:rPr>
              <a:t> </a:t>
            </a:r>
            <a:r>
              <a:rPr lang="ru-RU" sz="2400" b="1" dirty="0" err="1" smtClean="0">
                <a:solidFill>
                  <a:srgbClr val="006CFF"/>
                </a:solidFill>
              </a:rPr>
              <a:t>бюджетних</a:t>
            </a:r>
            <a:r>
              <a:rPr lang="ru-RU" sz="2400" b="1" dirty="0" smtClean="0">
                <a:solidFill>
                  <a:srgbClr val="006CFF"/>
                </a:solidFill>
              </a:rPr>
              <a:t> </a:t>
            </a:r>
            <a:r>
              <a:rPr lang="ru-RU" sz="2400" b="1" dirty="0" err="1" smtClean="0">
                <a:solidFill>
                  <a:srgbClr val="006CFF"/>
                </a:solidFill>
              </a:rPr>
              <a:t>грантів</a:t>
            </a:r>
            <a:endParaRPr lang="uk-UA" sz="2400" b="1" dirty="0" smtClean="0"/>
          </a:p>
          <a:p>
            <a:pPr algn="just"/>
            <a:r>
              <a:rPr lang="uk-UA" b="1" i="1" dirty="0" smtClean="0">
                <a:solidFill>
                  <a:srgbClr val="006CFF"/>
                </a:solidFill>
              </a:rPr>
              <a:t>Збільшення</a:t>
            </a:r>
            <a:r>
              <a:rPr lang="uk-UA" b="1" i="1" dirty="0" smtClean="0"/>
              <a:t> фінансового результату податкового (звітного) періоду відповідно до пп. 140.5.16 п. 140.5 ст. 140 Кодексу</a:t>
            </a:r>
            <a:r>
              <a:rPr lang="uk-UA" i="1" dirty="0" smtClean="0"/>
              <a:t> здійснюється на суму витрат, пов'язаних із виконанням умов договору про надання бюджетного гранту, понесених у поточному звітному періоді за рахунок таких грантів (але не більше суми таких грантів) та включених до складу витрат поточного звітного періоду відповідно до національних положень (стандартів) бухгалтерського обліку або міжнародних стандартів фінансової звітності.</a:t>
            </a:r>
            <a:endParaRPr lang="uk-UA" dirty="0" smtClean="0"/>
          </a:p>
          <a:p>
            <a:pPr marL="0" indent="0" algn="just">
              <a:buNone/>
            </a:pPr>
            <a:endParaRPr lang="uk-UA" dirty="0"/>
          </a:p>
        </p:txBody>
      </p:sp>
    </p:spTree>
    <p:extLst>
      <p:ext uri="{BB962C8B-B14F-4D97-AF65-F5344CB8AC3E}">
        <p14:creationId xmlns:p14="http://schemas.microsoft.com/office/powerpoint/2010/main" val="99778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86ADE89-45FB-6067-F0BE-C74BF5153575}"/>
              </a:ext>
            </a:extLst>
          </p:cNvPr>
          <p:cNvSpPr>
            <a:spLocks noGrp="1"/>
          </p:cNvSpPr>
          <p:nvPr>
            <p:ph type="title"/>
          </p:nvPr>
        </p:nvSpPr>
        <p:spPr>
          <a:xfrm>
            <a:off x="838200" y="365125"/>
            <a:ext cx="11204864" cy="1325563"/>
          </a:xfrm>
        </p:spPr>
        <p:txBody>
          <a:bodyPr>
            <a:normAutofit/>
          </a:bodyPr>
          <a:lstStyle/>
          <a:p>
            <a:r>
              <a:rPr lang="uk-UA" b="1" dirty="0" smtClean="0">
                <a:solidFill>
                  <a:srgbClr val="006CFF"/>
                </a:solidFill>
              </a:rPr>
              <a:t>Отримання безповоротної допомоги у формі грантів платником податку на прибуток </a:t>
            </a:r>
            <a:endParaRPr lang="x-none" dirty="0"/>
          </a:p>
        </p:txBody>
      </p:sp>
      <p:sp>
        <p:nvSpPr>
          <p:cNvPr id="3" name="Объект 2">
            <a:extLst>
              <a:ext uri="{FF2B5EF4-FFF2-40B4-BE49-F238E27FC236}">
                <a16:creationId xmlns:a16="http://schemas.microsoft.com/office/drawing/2014/main" xmlns="" id="{0B761951-4C13-5425-EC15-4390D374E775}"/>
              </a:ext>
            </a:extLst>
          </p:cNvPr>
          <p:cNvSpPr>
            <a:spLocks noGrp="1"/>
          </p:cNvSpPr>
          <p:nvPr>
            <p:ph idx="1"/>
          </p:nvPr>
        </p:nvSpPr>
        <p:spPr>
          <a:xfrm>
            <a:off x="810490" y="1595887"/>
            <a:ext cx="10543310" cy="4581076"/>
          </a:xfrm>
        </p:spPr>
        <p:txBody>
          <a:bodyPr>
            <a:normAutofit/>
          </a:bodyPr>
          <a:lstStyle/>
          <a:p>
            <a:pPr marL="0" indent="0">
              <a:buNone/>
            </a:pPr>
            <a:endParaRPr lang="uk-UA" b="1" u="sng" dirty="0"/>
          </a:p>
          <a:p>
            <a:pPr marL="0" indent="0">
              <a:buNone/>
            </a:pPr>
            <a:endParaRPr lang="x-none" b="1" u="sng" dirty="0"/>
          </a:p>
        </p:txBody>
      </p:sp>
      <p:sp>
        <p:nvSpPr>
          <p:cNvPr id="5" name="Прямокутник 4"/>
          <p:cNvSpPr/>
          <p:nvPr/>
        </p:nvSpPr>
        <p:spPr>
          <a:xfrm>
            <a:off x="810490" y="1683328"/>
            <a:ext cx="11201400" cy="5355312"/>
          </a:xfrm>
          <a:prstGeom prst="rect">
            <a:avLst/>
          </a:prstGeom>
        </p:spPr>
        <p:txBody>
          <a:bodyPr wrap="square">
            <a:spAutoFit/>
          </a:bodyPr>
          <a:lstStyle/>
          <a:p>
            <a:pPr algn="just"/>
            <a:r>
              <a:rPr lang="ru-RU" sz="2600" b="1" dirty="0" err="1" smtClean="0"/>
              <a:t>Безповоротною</a:t>
            </a:r>
            <a:r>
              <a:rPr lang="ru-RU" sz="2600" b="1" dirty="0" smtClean="0"/>
              <a:t> </a:t>
            </a:r>
            <a:r>
              <a:rPr lang="ru-RU" sz="2600" b="1" dirty="0" err="1" smtClean="0"/>
              <a:t>фінансовою</a:t>
            </a:r>
            <a:r>
              <a:rPr lang="ru-RU" sz="2600" b="1" dirty="0" smtClean="0"/>
              <a:t> </a:t>
            </a:r>
            <a:r>
              <a:rPr lang="ru-RU" sz="2600" b="1" dirty="0" err="1" smtClean="0"/>
              <a:t>допомогою</a:t>
            </a:r>
            <a:r>
              <a:rPr lang="ru-RU" sz="2600" b="1" dirty="0" smtClean="0"/>
              <a:t> </a:t>
            </a:r>
            <a:r>
              <a:rPr lang="ru-RU" sz="2600" dirty="0" smtClean="0"/>
              <a:t>з </a:t>
            </a:r>
            <a:r>
              <a:rPr lang="ru-RU" sz="2600" dirty="0" err="1" smtClean="0"/>
              <a:t>ціллю</a:t>
            </a:r>
            <a:r>
              <a:rPr lang="ru-RU" sz="2600" dirty="0" smtClean="0"/>
              <a:t> </a:t>
            </a:r>
            <a:r>
              <a:rPr lang="ru-RU" sz="2600" dirty="0" err="1" smtClean="0"/>
              <a:t>оподаткування</a:t>
            </a:r>
            <a:r>
              <a:rPr lang="ru-RU" sz="2600" dirty="0" smtClean="0"/>
              <a:t> </a:t>
            </a:r>
            <a:r>
              <a:rPr lang="ru-RU" sz="2600" dirty="0" err="1" smtClean="0"/>
              <a:t>визнається</a:t>
            </a:r>
            <a:r>
              <a:rPr lang="ru-RU" sz="2600" dirty="0" smtClean="0"/>
              <a:t>, </a:t>
            </a:r>
            <a:r>
              <a:rPr lang="ru-RU" sz="2600" dirty="0" err="1" smtClean="0"/>
              <a:t>зокрема</a:t>
            </a:r>
            <a:r>
              <a:rPr lang="ru-RU" sz="2600" dirty="0" smtClean="0"/>
              <a:t>, сума </a:t>
            </a:r>
            <a:r>
              <a:rPr lang="ru-RU" sz="2600" dirty="0" err="1" smtClean="0"/>
              <a:t>коштів</a:t>
            </a:r>
            <a:r>
              <a:rPr lang="ru-RU" sz="2600" dirty="0" smtClean="0"/>
              <a:t>, передана </a:t>
            </a:r>
            <a:r>
              <a:rPr lang="ru-RU" sz="2600" dirty="0" err="1" smtClean="0"/>
              <a:t>платнику</a:t>
            </a:r>
            <a:r>
              <a:rPr lang="ru-RU" sz="2600" dirty="0" smtClean="0"/>
              <a:t> </a:t>
            </a:r>
            <a:r>
              <a:rPr lang="ru-RU" sz="2600" dirty="0" err="1" smtClean="0"/>
              <a:t>податків</a:t>
            </a:r>
            <a:r>
              <a:rPr lang="ru-RU" sz="2600" dirty="0" smtClean="0"/>
              <a:t> </a:t>
            </a:r>
            <a:r>
              <a:rPr lang="ru-RU" sz="2600" dirty="0" err="1" smtClean="0"/>
              <a:t>згідно</a:t>
            </a:r>
            <a:r>
              <a:rPr lang="ru-RU" sz="2600" dirty="0" smtClean="0"/>
              <a:t> з договорами </a:t>
            </a:r>
            <a:r>
              <a:rPr lang="ru-RU" sz="2600" dirty="0" err="1" smtClean="0"/>
              <a:t>дарування</a:t>
            </a:r>
            <a:r>
              <a:rPr lang="ru-RU" sz="2600" dirty="0" smtClean="0"/>
              <a:t>, </a:t>
            </a:r>
            <a:r>
              <a:rPr lang="ru-RU" sz="2600" dirty="0" err="1" smtClean="0"/>
              <a:t>іншими</a:t>
            </a:r>
            <a:r>
              <a:rPr lang="ru-RU" sz="2600" dirty="0" smtClean="0"/>
              <a:t> </a:t>
            </a:r>
            <a:r>
              <a:rPr lang="ru-RU" sz="2600" dirty="0" err="1" smtClean="0"/>
              <a:t>подібними</a:t>
            </a:r>
            <a:r>
              <a:rPr lang="ru-RU" sz="2600" dirty="0" smtClean="0"/>
              <a:t> договорами </a:t>
            </a:r>
            <a:r>
              <a:rPr lang="ru-RU" sz="2600" dirty="0" err="1" smtClean="0"/>
              <a:t>або</a:t>
            </a:r>
            <a:r>
              <a:rPr lang="ru-RU" sz="2600" dirty="0" smtClean="0"/>
              <a:t> без </a:t>
            </a:r>
            <a:r>
              <a:rPr lang="ru-RU" sz="2600" dirty="0" err="1" smtClean="0"/>
              <a:t>укладення</a:t>
            </a:r>
            <a:r>
              <a:rPr lang="ru-RU" sz="2600" dirty="0" smtClean="0"/>
              <a:t> таких </a:t>
            </a:r>
            <a:r>
              <a:rPr lang="ru-RU" sz="2600" dirty="0" err="1" smtClean="0"/>
              <a:t>договорів</a:t>
            </a:r>
            <a:r>
              <a:rPr lang="ru-RU" sz="2600" dirty="0" smtClean="0"/>
              <a:t> (</a:t>
            </a:r>
            <a:r>
              <a:rPr lang="ru-RU" sz="2600" dirty="0" err="1" smtClean="0"/>
              <a:t>підпункт</a:t>
            </a:r>
            <a:r>
              <a:rPr lang="ru-RU" sz="2600" dirty="0" smtClean="0"/>
              <a:t> 14.1.257 пункт 14.1 </a:t>
            </a:r>
            <a:r>
              <a:rPr lang="ru-RU" sz="2600" dirty="0" err="1" smtClean="0"/>
              <a:t>статті</a:t>
            </a:r>
            <a:r>
              <a:rPr lang="ru-RU" sz="2600" dirty="0" smtClean="0"/>
              <a:t> 14 Кодексу).</a:t>
            </a:r>
            <a:r>
              <a:rPr lang="uk-UA" sz="2600" dirty="0"/>
              <a:t> </a:t>
            </a:r>
            <a:endParaRPr lang="uk-UA" sz="2600" dirty="0" smtClean="0"/>
          </a:p>
          <a:p>
            <a:pPr algn="just"/>
            <a:r>
              <a:rPr lang="uk-UA" sz="2600" b="1" dirty="0" smtClean="0"/>
              <a:t>Безоплатно </a:t>
            </a:r>
            <a:r>
              <a:rPr lang="uk-UA" sz="2600" b="1" dirty="0"/>
              <a:t>надані товари, роботи, </a:t>
            </a:r>
            <a:r>
              <a:rPr lang="uk-UA" sz="2600" b="1" dirty="0" smtClean="0"/>
              <a:t>послуги -</a:t>
            </a:r>
            <a:r>
              <a:rPr lang="uk-UA" sz="2600" dirty="0" smtClean="0"/>
              <a:t> </a:t>
            </a:r>
            <a:r>
              <a:rPr lang="uk-UA" sz="2600" dirty="0"/>
              <a:t>товари, що надаються згідно з договорами дарування, іншими договорами, за якими не передбачається грошова або інша компенсація вартості таких товарів чи їх повернення, або без укладення таких договорів; </a:t>
            </a:r>
            <a:r>
              <a:rPr lang="uk-UA" sz="2600" dirty="0" smtClean="0"/>
              <a:t>роботи </a:t>
            </a:r>
            <a:r>
              <a:rPr lang="uk-UA" sz="2600" dirty="0"/>
              <a:t>(послуги), що виконуються (надаються) без висування вимоги щодо компенсації їх </a:t>
            </a:r>
            <a:r>
              <a:rPr lang="uk-UA" sz="2600" dirty="0" smtClean="0"/>
              <a:t>вартості; </a:t>
            </a:r>
            <a:r>
              <a:rPr lang="uk-UA" sz="2600" dirty="0"/>
              <a:t>товари, передані юридичній чи фізичній особі на відповідальне зберігання і використані </a:t>
            </a:r>
            <a:r>
              <a:rPr lang="uk-UA" sz="2600" dirty="0" smtClean="0"/>
              <a:t>нею </a:t>
            </a:r>
            <a:r>
              <a:rPr lang="ru-RU" sz="2600" dirty="0"/>
              <a:t>(</a:t>
            </a:r>
            <a:r>
              <a:rPr lang="ru-RU" sz="2600" dirty="0" err="1"/>
              <a:t>підпункт</a:t>
            </a:r>
            <a:r>
              <a:rPr lang="ru-RU" sz="2600" dirty="0"/>
              <a:t> </a:t>
            </a:r>
            <a:r>
              <a:rPr lang="ru-RU" sz="2600" dirty="0" smtClean="0"/>
              <a:t>14.1.13 </a:t>
            </a:r>
            <a:r>
              <a:rPr lang="ru-RU" sz="2600" dirty="0"/>
              <a:t>пункт 14.1 </a:t>
            </a:r>
            <a:r>
              <a:rPr lang="ru-RU" sz="2600" dirty="0" err="1"/>
              <a:t>статті</a:t>
            </a:r>
            <a:r>
              <a:rPr lang="ru-RU" sz="2600" dirty="0"/>
              <a:t> 14 Кодексу</a:t>
            </a:r>
            <a:r>
              <a:rPr lang="ru-RU" sz="2600" dirty="0" smtClean="0"/>
              <a:t>)</a:t>
            </a:r>
            <a:r>
              <a:rPr lang="uk-UA" sz="2600" dirty="0"/>
              <a:t>.</a:t>
            </a:r>
          </a:p>
          <a:p>
            <a:pPr algn="just"/>
            <a:endParaRPr lang="ru-RU" sz="2800" dirty="0" smtClean="0"/>
          </a:p>
          <a:p>
            <a:pPr algn="just"/>
            <a:endParaRPr lang="ru-RU" sz="2800" dirty="0">
              <a:solidFill>
                <a:srgbClr val="FF0000"/>
              </a:solidFill>
            </a:endParaRPr>
          </a:p>
        </p:txBody>
      </p:sp>
    </p:spTree>
    <p:extLst>
      <p:ext uri="{BB962C8B-B14F-4D97-AF65-F5344CB8AC3E}">
        <p14:creationId xmlns:p14="http://schemas.microsoft.com/office/powerpoint/2010/main" val="3453880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1979</TotalTime>
  <Words>2846</Words>
  <Application>Microsoft Office PowerPoint</Application>
  <PresentationFormat>Довільний</PresentationFormat>
  <Paragraphs>277</Paragraphs>
  <Slides>30</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30</vt:i4>
      </vt:variant>
    </vt:vector>
  </HeadingPairs>
  <TitlesOfParts>
    <vt:vector size="31" baseType="lpstr">
      <vt:lpstr>Тема Office</vt:lpstr>
      <vt:lpstr>    Особливості оподаткування сум отриманих грантів та вплив на фінансовий результат залежно від системи оподаткування юридичних осіб </vt:lpstr>
      <vt:lpstr>Визначення гранту</vt:lpstr>
      <vt:lpstr>Визначення гранту</vt:lpstr>
      <vt:lpstr>Надавачі бюджетних грантів</vt:lpstr>
      <vt:lpstr>ОТРИМАННЯ БЮДЖЕТНОГО ГРАНТУ ПЛАТНИКОМ ПОДАТКУ НА ПРИБУТОК</vt:lpstr>
      <vt:lpstr>ОТРИМАННЯ БЮДЖЕТНОГО ГРАНТУ ПЛАТНИКОМ ПОДАТКУ НА ПРИБУТОК</vt:lpstr>
      <vt:lpstr>ОТРИМАННЯ БЮДЖЕТНОГО ГРАНТУ ПЛАТНИКОМ ПОДАТКУ НА ПРИБУТОК</vt:lpstr>
      <vt:lpstr>ОТРИМАННЯ БЮДЖЕТНОГО ГРАНТУ ПЛАТНИКОМ ПОДАТКУ НА ПРИБУТОК</vt:lpstr>
      <vt:lpstr>Отримання безповоротної допомоги у формі грантів платником податку на прибуток </vt:lpstr>
      <vt:lpstr>Отримання безповоротної допомоги у формі грантів платником податку на прибуток </vt:lpstr>
      <vt:lpstr>Отримання грантів в рамках проєктів міжнародної технічної допомоги</vt:lpstr>
      <vt:lpstr>Отримання грантів в рамках проєктів міжнародної технічної допомоги</vt:lpstr>
      <vt:lpstr>Отримання грантів в рамках проєктів міжнародної технічної допомоги</vt:lpstr>
      <vt:lpstr>Додаток 1 до Порядку РЕЄСТРАЦІЙНА КАРТКА проекту (програми)  </vt:lpstr>
      <vt:lpstr>Отримання грантів в рамках проєктів міжнародної технічної допомоги</vt:lpstr>
      <vt:lpstr>Щодо оподаткування грантів платникам єдиного податку третьої групи </vt:lpstr>
      <vt:lpstr>Щодо оподаткування грантів платникам єдиного податку третьої групи </vt:lpstr>
      <vt:lpstr>Щодо оподаткування грантів платникам єдиного податку третьої групи</vt:lpstr>
      <vt:lpstr>Щодо оподаткування грантів платникам єдиного податку третьої групи</vt:lpstr>
      <vt:lpstr>Щодо оподаткування грантів платникам єдиного податку третьої групи </vt:lpstr>
      <vt:lpstr>Щодо відображення грантів платникам єдиного податку четвертої групи – юридичною особою </vt:lpstr>
      <vt:lpstr>Щодо відображення грантів платникам єдиного податку четвертої групи – юридичною особою </vt:lpstr>
      <vt:lpstr> Щодо відображення грантів платникам єдиного податку четвертої групи – юридичною особою </vt:lpstr>
      <vt:lpstr>  РОЗРАХУНОК  частки сільськогосподарського товаровиробництва за 20___ рік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PJSC "New Engineering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ommogyljak</cp:lastModifiedBy>
  <cp:revision>224</cp:revision>
  <cp:lastPrinted>2024-02-14T12:44:34Z</cp:lastPrinted>
  <dcterms:created xsi:type="dcterms:W3CDTF">2016-11-18T14:12:19Z</dcterms:created>
  <dcterms:modified xsi:type="dcterms:W3CDTF">2024-02-14T13:23:05Z</dcterms:modified>
</cp:coreProperties>
</file>