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08" r:id="rId1"/>
  </p:sldMasterIdLst>
  <p:notesMasterIdLst>
    <p:notesMasterId r:id="rId3"/>
  </p:notesMasterIdLst>
  <p:sldIdLst>
    <p:sldId id="256" r:id="rId2"/>
  </p:sldIdLst>
  <p:sldSz cx="9180513" cy="6911975"/>
  <p:notesSz cx="6858000" cy="9144000"/>
  <p:defaultTextStyle>
    <a:defPPr>
      <a:defRPr lang="uk-UA"/>
    </a:defPPr>
    <a:lvl1pPr marL="0" algn="l" defTabSz="9195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9760" algn="l" defTabSz="9195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9521" algn="l" defTabSz="9195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9281" algn="l" defTabSz="9195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39041" algn="l" defTabSz="9195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98802" algn="l" defTabSz="9195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58562" algn="l" defTabSz="9195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18322" algn="l" defTabSz="9195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78083" algn="l" defTabSz="91952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2121" autoAdjust="0"/>
    <p:restoredTop sz="94660" autoAdjust="0"/>
  </p:normalViewPr>
  <p:slideViewPr>
    <p:cSldViewPr>
      <p:cViewPr>
        <p:scale>
          <a:sx n="125" d="100"/>
          <a:sy n="125" d="100"/>
        </p:scale>
        <p:origin x="-1386" y="192"/>
      </p:cViewPr>
      <p:guideLst>
        <p:guide orient="horz" pos="2177"/>
        <p:guide pos="28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7EC89B-86AF-41D7-B559-37E29228A0C7}" type="datetimeFigureOut">
              <a:rPr lang="uk-UA" smtClean="0"/>
              <a:pPr/>
              <a:t>23.05.2024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52525" y="685800"/>
            <a:ext cx="45529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6F157-C4B8-460A-A02E-9B65EE47296C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3333935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95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9760" algn="l" defTabSz="9195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9521" algn="l" defTabSz="9195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9281" algn="l" defTabSz="9195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39041" algn="l" defTabSz="9195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98802" algn="l" defTabSz="9195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58562" algn="l" defTabSz="9195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18322" algn="l" defTabSz="9195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78083" algn="l" defTabSz="91952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8539" y="2147193"/>
            <a:ext cx="7803436" cy="148159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7077" y="3916786"/>
            <a:ext cx="6426359" cy="176639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9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9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9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39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988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58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183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78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F0C4D-D17E-4D44-8F6C-A226F637B85F}" type="datetimeFigureOut">
              <a:rPr lang="uk-UA" smtClean="0"/>
              <a:pPr/>
              <a:t>23.05.2024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9C625-6DB6-4BBB-B32F-95076D951786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513076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F0C4D-D17E-4D44-8F6C-A226F637B85F}" type="datetimeFigureOut">
              <a:rPr lang="uk-UA" smtClean="0"/>
              <a:pPr/>
              <a:t>23.05.2024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9C625-6DB6-4BBB-B32F-95076D951786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566046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55872" y="276800"/>
            <a:ext cx="2065615" cy="58975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9026" y="276800"/>
            <a:ext cx="6043838" cy="58975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F0C4D-D17E-4D44-8F6C-A226F637B85F}" type="datetimeFigureOut">
              <a:rPr lang="uk-UA" smtClean="0"/>
              <a:pPr/>
              <a:t>23.05.2024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9C625-6DB6-4BBB-B32F-95076D951786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838404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F0C4D-D17E-4D44-8F6C-A226F637B85F}" type="datetimeFigureOut">
              <a:rPr lang="uk-UA" smtClean="0"/>
              <a:pPr/>
              <a:t>23.05.2024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9C625-6DB6-4BBB-B32F-95076D951786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884292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5197" y="4441584"/>
            <a:ext cx="7803436" cy="13727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5197" y="2929590"/>
            <a:ext cx="7803436" cy="151199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976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952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92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390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9880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585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183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780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F0C4D-D17E-4D44-8F6C-A226F637B85F}" type="datetimeFigureOut">
              <a:rPr lang="uk-UA" smtClean="0"/>
              <a:pPr/>
              <a:t>23.05.2024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9C625-6DB6-4BBB-B32F-95076D951786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533617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9025" y="1612795"/>
            <a:ext cx="4054727" cy="45615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66761" y="1612795"/>
            <a:ext cx="4054727" cy="45615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F0C4D-D17E-4D44-8F6C-A226F637B85F}" type="datetimeFigureOut">
              <a:rPr lang="uk-UA" smtClean="0"/>
              <a:pPr/>
              <a:t>23.05.2024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9C625-6DB6-4BBB-B32F-95076D951786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8595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9026" y="1547195"/>
            <a:ext cx="4056321" cy="6447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9760" indent="0">
              <a:buNone/>
              <a:defRPr sz="2000" b="1"/>
            </a:lvl2pPr>
            <a:lvl3pPr marL="919521" indent="0">
              <a:buNone/>
              <a:defRPr sz="1800" b="1"/>
            </a:lvl3pPr>
            <a:lvl4pPr marL="1379281" indent="0">
              <a:buNone/>
              <a:defRPr sz="1600" b="1"/>
            </a:lvl4pPr>
            <a:lvl5pPr marL="1839041" indent="0">
              <a:buNone/>
              <a:defRPr sz="1600" b="1"/>
            </a:lvl5pPr>
            <a:lvl6pPr marL="2298802" indent="0">
              <a:buNone/>
              <a:defRPr sz="1600" b="1"/>
            </a:lvl6pPr>
            <a:lvl7pPr marL="2758562" indent="0">
              <a:buNone/>
              <a:defRPr sz="1600" b="1"/>
            </a:lvl7pPr>
            <a:lvl8pPr marL="3218322" indent="0">
              <a:buNone/>
              <a:defRPr sz="1600" b="1"/>
            </a:lvl8pPr>
            <a:lvl9pPr marL="3678083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9026" y="2191992"/>
            <a:ext cx="4056321" cy="39823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63574" y="1547195"/>
            <a:ext cx="4057914" cy="6447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9760" indent="0">
              <a:buNone/>
              <a:defRPr sz="2000" b="1"/>
            </a:lvl2pPr>
            <a:lvl3pPr marL="919521" indent="0">
              <a:buNone/>
              <a:defRPr sz="1800" b="1"/>
            </a:lvl3pPr>
            <a:lvl4pPr marL="1379281" indent="0">
              <a:buNone/>
              <a:defRPr sz="1600" b="1"/>
            </a:lvl4pPr>
            <a:lvl5pPr marL="1839041" indent="0">
              <a:buNone/>
              <a:defRPr sz="1600" b="1"/>
            </a:lvl5pPr>
            <a:lvl6pPr marL="2298802" indent="0">
              <a:buNone/>
              <a:defRPr sz="1600" b="1"/>
            </a:lvl6pPr>
            <a:lvl7pPr marL="2758562" indent="0">
              <a:buNone/>
              <a:defRPr sz="1600" b="1"/>
            </a:lvl7pPr>
            <a:lvl8pPr marL="3218322" indent="0">
              <a:buNone/>
              <a:defRPr sz="1600" b="1"/>
            </a:lvl8pPr>
            <a:lvl9pPr marL="3678083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574" y="2191992"/>
            <a:ext cx="4057914" cy="398238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F0C4D-D17E-4D44-8F6C-A226F637B85F}" type="datetimeFigureOut">
              <a:rPr lang="uk-UA" smtClean="0"/>
              <a:pPr/>
              <a:t>23.05.2024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9C625-6DB6-4BBB-B32F-95076D951786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07420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F0C4D-D17E-4D44-8F6C-A226F637B85F}" type="datetimeFigureOut">
              <a:rPr lang="uk-UA" smtClean="0"/>
              <a:pPr/>
              <a:t>23.05.2024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9C625-6DB6-4BBB-B32F-95076D951786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9983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F0C4D-D17E-4D44-8F6C-A226F637B85F}" type="datetimeFigureOut">
              <a:rPr lang="uk-UA" smtClean="0"/>
              <a:pPr/>
              <a:t>23.05.2024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9C625-6DB6-4BBB-B32F-95076D951786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802265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9026" y="275199"/>
            <a:ext cx="3020326" cy="11711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89325" y="275200"/>
            <a:ext cx="5132162" cy="589917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9026" y="1446395"/>
            <a:ext cx="3020326" cy="4727983"/>
          </a:xfrm>
        </p:spPr>
        <p:txBody>
          <a:bodyPr/>
          <a:lstStyle>
            <a:lvl1pPr marL="0" indent="0">
              <a:buNone/>
              <a:defRPr sz="1400"/>
            </a:lvl1pPr>
            <a:lvl2pPr marL="459760" indent="0">
              <a:buNone/>
              <a:defRPr sz="1200"/>
            </a:lvl2pPr>
            <a:lvl3pPr marL="919521" indent="0">
              <a:buNone/>
              <a:defRPr sz="1000"/>
            </a:lvl3pPr>
            <a:lvl4pPr marL="1379281" indent="0">
              <a:buNone/>
              <a:defRPr sz="900"/>
            </a:lvl4pPr>
            <a:lvl5pPr marL="1839041" indent="0">
              <a:buNone/>
              <a:defRPr sz="900"/>
            </a:lvl5pPr>
            <a:lvl6pPr marL="2298802" indent="0">
              <a:buNone/>
              <a:defRPr sz="900"/>
            </a:lvl6pPr>
            <a:lvl7pPr marL="2758562" indent="0">
              <a:buNone/>
              <a:defRPr sz="900"/>
            </a:lvl7pPr>
            <a:lvl8pPr marL="3218322" indent="0">
              <a:buNone/>
              <a:defRPr sz="900"/>
            </a:lvl8pPr>
            <a:lvl9pPr marL="3678083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F0C4D-D17E-4D44-8F6C-A226F637B85F}" type="datetimeFigureOut">
              <a:rPr lang="uk-UA" smtClean="0"/>
              <a:pPr/>
              <a:t>23.05.2024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9C625-6DB6-4BBB-B32F-95076D951786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4079336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9445" y="4838383"/>
            <a:ext cx="5508308" cy="5711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9445" y="617598"/>
            <a:ext cx="5508308" cy="4147185"/>
          </a:xfrm>
        </p:spPr>
        <p:txBody>
          <a:bodyPr/>
          <a:lstStyle>
            <a:lvl1pPr marL="0" indent="0">
              <a:buNone/>
              <a:defRPr sz="3200"/>
            </a:lvl1pPr>
            <a:lvl2pPr marL="459760" indent="0">
              <a:buNone/>
              <a:defRPr sz="2800"/>
            </a:lvl2pPr>
            <a:lvl3pPr marL="919521" indent="0">
              <a:buNone/>
              <a:defRPr sz="2400"/>
            </a:lvl3pPr>
            <a:lvl4pPr marL="1379281" indent="0">
              <a:buNone/>
              <a:defRPr sz="2000"/>
            </a:lvl4pPr>
            <a:lvl5pPr marL="1839041" indent="0">
              <a:buNone/>
              <a:defRPr sz="2000"/>
            </a:lvl5pPr>
            <a:lvl6pPr marL="2298802" indent="0">
              <a:buNone/>
              <a:defRPr sz="2000"/>
            </a:lvl6pPr>
            <a:lvl7pPr marL="2758562" indent="0">
              <a:buNone/>
              <a:defRPr sz="2000"/>
            </a:lvl7pPr>
            <a:lvl8pPr marL="3218322" indent="0">
              <a:buNone/>
              <a:defRPr sz="2000"/>
            </a:lvl8pPr>
            <a:lvl9pPr marL="3678083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9445" y="5409581"/>
            <a:ext cx="5508308" cy="811197"/>
          </a:xfrm>
        </p:spPr>
        <p:txBody>
          <a:bodyPr/>
          <a:lstStyle>
            <a:lvl1pPr marL="0" indent="0">
              <a:buNone/>
              <a:defRPr sz="1400"/>
            </a:lvl1pPr>
            <a:lvl2pPr marL="459760" indent="0">
              <a:buNone/>
              <a:defRPr sz="1200"/>
            </a:lvl2pPr>
            <a:lvl3pPr marL="919521" indent="0">
              <a:buNone/>
              <a:defRPr sz="1000"/>
            </a:lvl3pPr>
            <a:lvl4pPr marL="1379281" indent="0">
              <a:buNone/>
              <a:defRPr sz="900"/>
            </a:lvl4pPr>
            <a:lvl5pPr marL="1839041" indent="0">
              <a:buNone/>
              <a:defRPr sz="900"/>
            </a:lvl5pPr>
            <a:lvl6pPr marL="2298802" indent="0">
              <a:buNone/>
              <a:defRPr sz="900"/>
            </a:lvl6pPr>
            <a:lvl7pPr marL="2758562" indent="0">
              <a:buNone/>
              <a:defRPr sz="900"/>
            </a:lvl7pPr>
            <a:lvl8pPr marL="3218322" indent="0">
              <a:buNone/>
              <a:defRPr sz="900"/>
            </a:lvl8pPr>
            <a:lvl9pPr marL="3678083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F0C4D-D17E-4D44-8F6C-A226F637B85F}" type="datetimeFigureOut">
              <a:rPr lang="uk-UA" smtClean="0"/>
              <a:pPr/>
              <a:t>23.05.2024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9C625-6DB6-4BBB-B32F-95076D951786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138295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9026" y="276799"/>
            <a:ext cx="8262462" cy="1151996"/>
          </a:xfrm>
          <a:prstGeom prst="rect">
            <a:avLst/>
          </a:prstGeom>
        </p:spPr>
        <p:txBody>
          <a:bodyPr vert="horz" lIns="91952" tIns="45976" rIns="91952" bIns="45976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9026" y="1612795"/>
            <a:ext cx="8262462" cy="4561584"/>
          </a:xfrm>
          <a:prstGeom prst="rect">
            <a:avLst/>
          </a:prstGeom>
        </p:spPr>
        <p:txBody>
          <a:bodyPr vert="horz" lIns="91952" tIns="45976" rIns="91952" bIns="45976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9026" y="6406377"/>
            <a:ext cx="2142120" cy="367999"/>
          </a:xfrm>
          <a:prstGeom prst="rect">
            <a:avLst/>
          </a:prstGeom>
        </p:spPr>
        <p:txBody>
          <a:bodyPr vert="horz" lIns="91952" tIns="45976" rIns="91952" bIns="4597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BF0C4D-D17E-4D44-8F6C-A226F637B85F}" type="datetimeFigureOut">
              <a:rPr lang="uk-UA" smtClean="0"/>
              <a:pPr/>
              <a:t>23.05.2024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36676" y="6406377"/>
            <a:ext cx="2907162" cy="367999"/>
          </a:xfrm>
          <a:prstGeom prst="rect">
            <a:avLst/>
          </a:prstGeom>
        </p:spPr>
        <p:txBody>
          <a:bodyPr vert="horz" lIns="91952" tIns="45976" rIns="91952" bIns="4597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79368" y="6406377"/>
            <a:ext cx="2142120" cy="367999"/>
          </a:xfrm>
          <a:prstGeom prst="rect">
            <a:avLst/>
          </a:prstGeom>
        </p:spPr>
        <p:txBody>
          <a:bodyPr vert="horz" lIns="91952" tIns="45976" rIns="91952" bIns="45976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9C625-6DB6-4BBB-B32F-95076D951786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353312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952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4820" indent="-344820" algn="l" defTabSz="91952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7111" indent="-287350" algn="l" defTabSz="919521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9401" indent="-229880" algn="l" defTabSz="91952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9161" indent="-229880" algn="l" defTabSz="919521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68921" indent="-229880" algn="l" defTabSz="919521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8682" indent="-229880" algn="l" defTabSz="91952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8442" indent="-229880" algn="l" defTabSz="91952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48202" indent="-229880" algn="l" defTabSz="91952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07963" indent="-229880" algn="l" defTabSz="91952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95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9760" algn="l" defTabSz="9195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9521" algn="l" defTabSz="9195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9281" algn="l" defTabSz="9195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39041" algn="l" defTabSz="9195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8802" algn="l" defTabSz="9195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58562" algn="l" defTabSz="9195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18322" algn="l" defTabSz="9195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78083" algn="l" defTabSz="91952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9026" y="276799"/>
            <a:ext cx="8262462" cy="856797"/>
          </a:xfr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                        Головне управління                            </a:t>
            </a:r>
            <a:r>
              <a:rPr lang="uk-UA" sz="17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Громадянам про сплату податку на нерухоме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                          ДПС у Львівській області                 </a:t>
            </a:r>
            <a:r>
              <a:rPr lang="uk-UA" sz="17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майно, відмінне від земельної ділянки</a:t>
            </a:r>
            <a:r>
              <a:rPr lang="uk-UA" sz="17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1600" b="1" dirty="0">
                <a:latin typeface="Times New Roman" pitchFamily="18" charset="0"/>
                <a:cs typeface="Times New Roman" pitchFamily="18" charset="0"/>
              </a:rPr>
            </a:br>
            <a:r>
              <a:rPr lang="uk-UA" sz="1600" b="1" dirty="0">
                <a:latin typeface="Times New Roman" pitchFamily="18" charset="0"/>
                <a:cs typeface="Times New Roman" pitchFamily="18" charset="0"/>
              </a:rPr>
              <a:t>	     </a:t>
            </a:r>
            <a:r>
              <a:rPr lang="uk-UA" sz="1400" b="1" dirty="0">
                <a:latin typeface="Times New Roman" pitchFamily="18" charset="0"/>
                <a:cs typeface="Times New Roman" pitchFamily="18" charset="0"/>
              </a:rPr>
              <a:t>Дрогобицька ДПІ		</a:t>
            </a: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708" y="480425"/>
            <a:ext cx="1084433" cy="50802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6"/>
          <p:cNvSpPr>
            <a:spLocks noChangeShapeType="1"/>
          </p:cNvSpPr>
          <p:nvPr/>
        </p:nvSpPr>
        <p:spPr bwMode="auto">
          <a:xfrm rot="5400000">
            <a:off x="4281419" y="13844750"/>
            <a:ext cx="4780783" cy="0"/>
          </a:xfrm>
          <a:prstGeom prst="straightConnector1">
            <a:avLst/>
          </a:prstGeom>
          <a:noFill/>
          <a:ln w="2413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952" tIns="45976" rIns="91952" bIns="45976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9" name="AutoShape 5"/>
          <p:cNvSpPr>
            <a:spLocks noChangeShapeType="1"/>
          </p:cNvSpPr>
          <p:nvPr/>
        </p:nvSpPr>
        <p:spPr bwMode="auto">
          <a:xfrm rot="5400000">
            <a:off x="4281419" y="13844750"/>
            <a:ext cx="4780783" cy="0"/>
          </a:xfrm>
          <a:prstGeom prst="straightConnector1">
            <a:avLst/>
          </a:prstGeom>
          <a:noFill/>
          <a:ln w="2413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952" tIns="45976" rIns="91952" bIns="45976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0" name="AutoShape 4"/>
          <p:cNvSpPr>
            <a:spLocks noChangeShapeType="1"/>
          </p:cNvSpPr>
          <p:nvPr/>
        </p:nvSpPr>
        <p:spPr bwMode="auto">
          <a:xfrm rot="5400000">
            <a:off x="4281419" y="13844750"/>
            <a:ext cx="4780783" cy="0"/>
          </a:xfrm>
          <a:prstGeom prst="straightConnector1">
            <a:avLst/>
          </a:prstGeom>
          <a:noFill/>
          <a:ln w="2413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952" tIns="45976" rIns="91952" bIns="45976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1" name="AutoShape 3"/>
          <p:cNvSpPr>
            <a:spLocks noChangeShapeType="1"/>
          </p:cNvSpPr>
          <p:nvPr/>
        </p:nvSpPr>
        <p:spPr bwMode="auto">
          <a:xfrm rot="5400000">
            <a:off x="4281419" y="13844750"/>
            <a:ext cx="4780783" cy="0"/>
          </a:xfrm>
          <a:prstGeom prst="straightConnector1">
            <a:avLst/>
          </a:prstGeom>
          <a:noFill/>
          <a:ln w="2413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952" tIns="45976" rIns="91952" bIns="45976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2" name="AutoShape 2"/>
          <p:cNvSpPr>
            <a:spLocks noChangeShapeType="1"/>
          </p:cNvSpPr>
          <p:nvPr/>
        </p:nvSpPr>
        <p:spPr bwMode="auto">
          <a:xfrm rot="5400000">
            <a:off x="4281419" y="13844750"/>
            <a:ext cx="4780783" cy="0"/>
          </a:xfrm>
          <a:prstGeom prst="straightConnector1">
            <a:avLst/>
          </a:prstGeom>
          <a:noFill/>
          <a:ln w="2413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952" tIns="45976" rIns="91952" bIns="45976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459026" y="3556562"/>
            <a:ext cx="185765" cy="646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952" tIns="45976" rIns="91952" bIns="45976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latin typeface="Arial" pitchFamily="34" charset="0"/>
                <a:cs typeface="Arial" pitchFamily="34" charset="0"/>
              </a:rPr>
              <a:t/>
            </a:r>
            <a:br>
              <a:rPr lang="uk-UA">
                <a:latin typeface="Arial" pitchFamily="34" charset="0"/>
                <a:cs typeface="Arial" pitchFamily="34" charset="0"/>
              </a:rPr>
            </a:br>
            <a:endParaRPr lang="uk-UA"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15"/>
          <p:cNvSpPr>
            <a:spLocks noChangeArrowheads="1"/>
          </p:cNvSpPr>
          <p:nvPr/>
        </p:nvSpPr>
        <p:spPr bwMode="auto">
          <a:xfrm>
            <a:off x="3882592" y="3271764"/>
            <a:ext cx="185765" cy="646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952" tIns="45976" rIns="91952" bIns="45976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latin typeface="Arial" pitchFamily="34" charset="0"/>
                <a:cs typeface="Arial" pitchFamily="34" charset="0"/>
              </a:rPr>
              <a:t/>
            </a:r>
            <a:br>
              <a:rPr lang="uk-UA">
                <a:latin typeface="Arial" pitchFamily="34" charset="0"/>
                <a:cs typeface="Arial" pitchFamily="34" charset="0"/>
              </a:rPr>
            </a:br>
            <a:endParaRPr lang="uk-UA"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Rectangle 16"/>
          <p:cNvSpPr>
            <a:spLocks noChangeArrowheads="1"/>
          </p:cNvSpPr>
          <p:nvPr/>
        </p:nvSpPr>
        <p:spPr bwMode="auto">
          <a:xfrm>
            <a:off x="3829996" y="3262164"/>
            <a:ext cx="185765" cy="646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952" tIns="45976" rIns="91952" bIns="45976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latin typeface="Arial" pitchFamily="34" charset="0"/>
                <a:cs typeface="Arial" pitchFamily="34" charset="0"/>
              </a:rPr>
              <a:t/>
            </a:r>
            <a:br>
              <a:rPr lang="uk-UA">
                <a:latin typeface="Arial" pitchFamily="34" charset="0"/>
                <a:cs typeface="Arial" pitchFamily="34" charset="0"/>
              </a:rPr>
            </a:br>
            <a:endParaRPr lang="uk-UA"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Rectangle 17"/>
          <p:cNvSpPr>
            <a:spLocks noChangeArrowheads="1"/>
          </p:cNvSpPr>
          <p:nvPr/>
        </p:nvSpPr>
        <p:spPr bwMode="auto">
          <a:xfrm>
            <a:off x="3829996" y="3262164"/>
            <a:ext cx="185765" cy="646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952" tIns="45976" rIns="91952" bIns="45976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uk-UA">
                <a:latin typeface="Arial" pitchFamily="34" charset="0"/>
                <a:cs typeface="Arial" pitchFamily="34" charset="0"/>
              </a:rPr>
              <a:t/>
            </a:r>
            <a:br>
              <a:rPr lang="uk-UA">
                <a:latin typeface="Arial" pitchFamily="34" charset="0"/>
                <a:cs typeface="Arial" pitchFamily="34" charset="0"/>
              </a:rPr>
            </a:br>
            <a:endParaRPr lang="uk-UA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517961" y="5052632"/>
            <a:ext cx="4410028" cy="130634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952" tIns="45976" rIns="91952" bIns="45976" rtlCol="0" anchor="ctr"/>
          <a:lstStyle/>
          <a:p>
            <a:pPr algn="ctr"/>
            <a:endParaRPr lang="uk-UA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59026" y="1133596"/>
            <a:ext cx="8252076" cy="2902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952" tIns="45976" rIns="91952" bIns="45976" spcCol="0" rtlCol="0" anchor="ctr"/>
          <a:lstStyle/>
          <a:p>
            <a:pPr algn="ctr"/>
            <a:r>
              <a:rPr lang="uk-UA" sz="1500" b="1" spc="2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Оподаткуванню підлягають </a:t>
            </a:r>
            <a:r>
              <a:rPr lang="uk-UA" sz="1500" b="1" spc="20" dirty="0" err="1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обʼєкти</a:t>
            </a:r>
            <a:r>
              <a:rPr lang="uk-UA" sz="1500" b="1" spc="2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</a:t>
            </a:r>
            <a:endParaRPr lang="uk-UA" sz="15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59026" y="1423894"/>
            <a:ext cx="4590255" cy="21326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952" tIns="45976" rIns="91952" bIns="45976" spcCol="0" rtlCol="0" anchor="t"/>
          <a:lstStyle/>
          <a:p>
            <a:pPr marR="12771" indent="-1149401" algn="ctr"/>
            <a:r>
              <a:rPr lang="uk-UA" sz="1400" b="1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житлової  нерухомості </a:t>
            </a:r>
          </a:p>
          <a:p>
            <a:pPr marR="12771" indent="-1149401" algn="ctr"/>
            <a:r>
              <a:rPr lang="uk-UA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якщо площа перевищує:</a:t>
            </a:r>
          </a:p>
          <a:p>
            <a:r>
              <a:rPr lang="uk-UA" sz="1300" b="1" spc="35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60 </a:t>
            </a:r>
            <a:r>
              <a:rPr lang="uk-UA" sz="1300" b="1" spc="35" dirty="0" err="1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кв.м</a:t>
            </a:r>
            <a:r>
              <a:rPr lang="uk-UA" sz="1300" b="1" spc="35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. </a:t>
            </a:r>
            <a:r>
              <a:rPr lang="uk-UA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- для квартир</a:t>
            </a:r>
          </a:p>
          <a:p>
            <a:r>
              <a:rPr lang="ru-RU" sz="1300" b="1" spc="35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120 </a:t>
            </a:r>
            <a:r>
              <a:rPr lang="ru-RU" sz="1300" b="1" spc="35" dirty="0" err="1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кв.м</a:t>
            </a:r>
            <a:r>
              <a:rPr lang="ru-RU" sz="1300" b="1" spc="35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.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- для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будинків</a:t>
            </a:r>
            <a:endParaRPr lang="ru-RU" sz="1300" spc="35" dirty="0">
              <a:solidFill>
                <a:srgbClr val="000000"/>
              </a:solidFill>
              <a:latin typeface="Times New Roman"/>
              <a:ea typeface="Times New Roman"/>
              <a:cs typeface="Arial"/>
            </a:endParaRPr>
          </a:p>
          <a:p>
            <a:pPr algn="just"/>
            <a:r>
              <a:rPr lang="ru-RU" sz="1300" b="1" spc="35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180 </a:t>
            </a:r>
            <a:r>
              <a:rPr lang="ru-RU" sz="1300" b="1" spc="35" dirty="0" err="1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кв.м</a:t>
            </a:r>
            <a:r>
              <a:rPr lang="ru-RU" sz="1300" b="1" spc="35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.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загальної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площі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-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якщо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у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власності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є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будинок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і </a:t>
            </a:r>
            <a:r>
              <a:rPr lang="ru-RU" sz="1300" spc="35" dirty="0" smtClean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квартира.</a:t>
            </a:r>
            <a:endParaRPr lang="ru-RU" sz="1300" spc="35" dirty="0">
              <a:solidFill>
                <a:srgbClr val="000000"/>
              </a:solidFill>
              <a:latin typeface="Times New Roman"/>
              <a:ea typeface="Times New Roman"/>
              <a:cs typeface="Arial"/>
            </a:endParaRPr>
          </a:p>
          <a:p>
            <a:pPr algn="just"/>
            <a:r>
              <a:rPr lang="ru-RU" sz="1300" spc="35" dirty="0" err="1" smtClean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Якщо</a:t>
            </a:r>
            <a:r>
              <a:rPr lang="ru-RU" sz="1300" spc="35" dirty="0" smtClean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площа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квартири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300" b="1" spc="35" dirty="0" err="1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більше</a:t>
            </a:r>
            <a:r>
              <a:rPr lang="ru-RU" sz="1300" b="1" spc="35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 300 кв. м.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,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або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площа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будинку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перевищує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300" b="1" spc="35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500 кв. м. 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-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додатково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сплачується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податок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у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розмірі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300" b="1" spc="35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25 тис. </a:t>
            </a:r>
            <a:r>
              <a:rPr lang="ru-RU" sz="1300" b="1" spc="35" dirty="0" err="1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гривень</a:t>
            </a:r>
            <a:r>
              <a:rPr lang="ru-RU" sz="1300" b="1" spc="35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на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рік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за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кожен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такий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об’єкт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.</a:t>
            </a:r>
          </a:p>
          <a:p>
            <a:endParaRPr lang="ru-RU" sz="1300" spc="35" dirty="0">
              <a:solidFill>
                <a:srgbClr val="000000"/>
              </a:solidFill>
              <a:latin typeface="Times New Roman"/>
              <a:ea typeface="Times New Roman"/>
              <a:cs typeface="Arial"/>
            </a:endParaRPr>
          </a:p>
          <a:p>
            <a:endParaRPr lang="ru-RU" sz="1300" spc="35" dirty="0">
              <a:solidFill>
                <a:srgbClr val="000000"/>
              </a:solidFill>
              <a:latin typeface="Times New Roman"/>
              <a:ea typeface="Times New Roman"/>
              <a:cs typeface="Arial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049282" y="1423894"/>
            <a:ext cx="3661820" cy="21326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952" tIns="45976" rIns="91952" bIns="45976" spcCol="0" rtlCol="0" anchor="t"/>
          <a:lstStyle/>
          <a:p>
            <a:pPr marR="12771" indent="-1149401" algn="ctr"/>
            <a:r>
              <a:rPr lang="uk-UA" sz="1400" b="1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нежитлової  нерухомості:</a:t>
            </a:r>
          </a:p>
          <a:p>
            <a:pPr marR="12771" indent="-1149401" algn="ctr"/>
            <a:endParaRPr lang="uk-UA" sz="1400" b="1" spc="35" dirty="0">
              <a:solidFill>
                <a:srgbClr val="000000"/>
              </a:solidFill>
              <a:latin typeface="Times New Roman"/>
              <a:ea typeface="Times New Roman"/>
              <a:cs typeface="Arial"/>
            </a:endParaRPr>
          </a:p>
          <a:p>
            <a:pPr marR="12771" indent="-1149401" algn="ctr"/>
            <a:endParaRPr lang="ru-RU" sz="1400" spc="35" dirty="0">
              <a:solidFill>
                <a:srgbClr val="000000"/>
              </a:solidFill>
              <a:latin typeface="Times New Roman"/>
              <a:ea typeface="Times New Roman"/>
              <a:cs typeface="Arial"/>
            </a:endParaRPr>
          </a:p>
          <a:p>
            <a:pPr marR="12771" indent="-1149401" algn="ctr"/>
            <a:r>
              <a:rPr lang="ru-RU" sz="1400" spc="35" dirty="0" err="1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оподатковується</a:t>
            </a:r>
            <a:r>
              <a:rPr lang="ru-RU" sz="1400" spc="35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400" spc="35" dirty="0" err="1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загальна</a:t>
            </a:r>
            <a:r>
              <a:rPr lang="ru-RU" sz="1400" spc="35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400" spc="35" dirty="0" err="1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площа</a:t>
            </a:r>
            <a:endParaRPr lang="ru-RU" sz="1400" spc="35" dirty="0">
              <a:solidFill>
                <a:srgbClr val="FF0000"/>
              </a:solidFill>
              <a:latin typeface="Times New Roman"/>
              <a:ea typeface="Times New Roman"/>
              <a:cs typeface="Arial"/>
            </a:endParaRPr>
          </a:p>
          <a:p>
            <a:pPr marR="12771" indent="-1149401" algn="ctr"/>
            <a:endParaRPr lang="uk-UA" sz="1400" b="1" spc="35" dirty="0">
              <a:solidFill>
                <a:srgbClr val="FF0000"/>
              </a:solidFill>
              <a:latin typeface="Times New Roman"/>
              <a:ea typeface="Times New Roman"/>
              <a:cs typeface="Arial"/>
            </a:endParaRPr>
          </a:p>
          <a:p>
            <a:pPr marR="12771" indent="-1149401" algn="ctr"/>
            <a:r>
              <a:rPr lang="uk-UA" sz="1400" b="1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</a:t>
            </a:r>
            <a:endParaRPr lang="uk-UA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459026" y="3556562"/>
            <a:ext cx="8252076" cy="270773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91952" tIns="45976" rIns="91952" bIns="45976" spcCol="0" rtlCol="0" anchor="ctr"/>
          <a:lstStyle/>
          <a:p>
            <a:pPr algn="just">
              <a:spcAft>
                <a:spcPts val="201"/>
              </a:spcAft>
            </a:pP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У </a:t>
            </a:r>
            <a:r>
              <a:rPr lang="ru-RU" sz="1300" b="1" spc="35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2024 </a:t>
            </a:r>
            <a:r>
              <a:rPr lang="ru-RU" sz="1300" b="1" spc="35" dirty="0" err="1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році</a:t>
            </a:r>
            <a:r>
              <a:rPr lang="ru-RU" sz="1300" b="1" spc="35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податок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сплачується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за 2023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рік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.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Відповідно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ставка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податку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за 1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кв.м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.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понад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пільгову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площу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для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житлової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та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нежитлової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нерухомості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встановлюється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до 1,5%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розміру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мінімальної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заробітної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плати станом на          1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січня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2023 року - до 100,5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гривень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.</a:t>
            </a:r>
          </a:p>
          <a:p>
            <a:pPr algn="just"/>
            <a:r>
              <a:rPr lang="ru-RU" sz="1300" b="1" spc="35" dirty="0" err="1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Податкове</a:t>
            </a:r>
            <a:r>
              <a:rPr lang="ru-RU" sz="1300" b="1" spc="35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300" b="1" spc="35" dirty="0" err="1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повідомлення-рішення</a:t>
            </a:r>
            <a:r>
              <a:rPr lang="ru-RU" sz="1300" b="1" spc="35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надсилається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ДПС </a:t>
            </a:r>
            <a:r>
              <a:rPr lang="ru-RU" sz="1300" b="1" spc="35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до 1 </a:t>
            </a:r>
            <a:r>
              <a:rPr lang="ru-RU" sz="1300" b="1" spc="35" dirty="0" err="1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липня</a:t>
            </a:r>
            <a:r>
              <a:rPr lang="ru-RU" sz="1300" b="1" spc="35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 2024 року.</a:t>
            </a:r>
          </a:p>
          <a:p>
            <a:pPr algn="just">
              <a:spcAft>
                <a:spcPts val="201"/>
              </a:spcAft>
            </a:pPr>
            <a:r>
              <a:rPr lang="ru-RU" sz="1300" b="1" spc="35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Номер </a:t>
            </a:r>
            <a:r>
              <a:rPr lang="ru-RU" sz="1300" b="1" spc="35" dirty="0" err="1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рахунка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, на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який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сплачується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податок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300" b="1" spc="35" dirty="0" err="1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зазначається</a:t>
            </a:r>
            <a:r>
              <a:rPr lang="ru-RU" sz="1300" b="1" spc="35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 в </a:t>
            </a:r>
            <a:r>
              <a:rPr lang="ru-RU" sz="1300" b="1" spc="35" dirty="0" err="1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повідомленні</a:t>
            </a:r>
            <a:endParaRPr lang="ru-RU" sz="1300" b="1" spc="35" dirty="0">
              <a:solidFill>
                <a:srgbClr val="FF0000"/>
              </a:solidFill>
              <a:latin typeface="Times New Roman"/>
              <a:ea typeface="Times New Roman"/>
              <a:cs typeface="Arial"/>
            </a:endParaRPr>
          </a:p>
          <a:p>
            <a:pPr algn="just">
              <a:spcAft>
                <a:spcPts val="201"/>
              </a:spcAft>
            </a:pPr>
            <a:r>
              <a:rPr lang="ru-RU" sz="1300" spc="35" dirty="0" err="1" smtClean="0">
                <a:solidFill>
                  <a:schemeClr val="tx1"/>
                </a:solidFill>
                <a:latin typeface="Times New Roman"/>
                <a:ea typeface="Times New Roman"/>
                <a:cs typeface="Arial"/>
              </a:rPr>
              <a:t>Також</a:t>
            </a:r>
            <a:r>
              <a:rPr lang="ru-RU" sz="1300" b="1" spc="35" dirty="0" smtClean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300" b="1" spc="35" dirty="0" err="1" smtClean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інформація</a:t>
            </a:r>
            <a:r>
              <a:rPr lang="ru-RU" sz="1300" b="1" spc="35" dirty="0" smtClean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300" b="1" spc="35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про </a:t>
            </a:r>
            <a:r>
              <a:rPr lang="ru-RU" sz="1300" b="1" spc="35" dirty="0" err="1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нараховані</a:t>
            </a:r>
            <a:r>
              <a:rPr lang="ru-RU" sz="1300" b="1" spc="35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300" b="1" spc="35" dirty="0" err="1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суми</a:t>
            </a:r>
            <a:r>
              <a:rPr lang="ru-RU" sz="1300" b="1" spc="35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 доступна 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в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Електронному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кабінеті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платника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та у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мобільному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uk-UA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застосунку</a:t>
            </a:r>
            <a:r>
              <a:rPr lang="uk-UA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“Моя податкова”</a:t>
            </a:r>
          </a:p>
          <a:p>
            <a:pPr>
              <a:spcAft>
                <a:spcPts val="201"/>
              </a:spcAft>
            </a:pPr>
            <a:r>
              <a:rPr lang="ru-RU" sz="1300" spc="35" dirty="0" err="1">
                <a:solidFill>
                  <a:schemeClr val="tx1"/>
                </a:solidFill>
                <a:latin typeface="Times New Roman"/>
                <a:ea typeface="Times New Roman"/>
                <a:cs typeface="Arial"/>
              </a:rPr>
              <a:t>Податок</a:t>
            </a:r>
            <a:r>
              <a:rPr lang="ru-RU" sz="1300" spc="35" dirty="0">
                <a:solidFill>
                  <a:schemeClr val="tx1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300" spc="35" dirty="0" err="1">
                <a:solidFill>
                  <a:schemeClr val="tx1"/>
                </a:solidFill>
                <a:latin typeface="Times New Roman"/>
                <a:ea typeface="Times New Roman"/>
                <a:cs typeface="Arial"/>
              </a:rPr>
              <a:t>необхідно</a:t>
            </a:r>
            <a:r>
              <a:rPr lang="ru-RU" sz="1300" spc="35" dirty="0">
                <a:solidFill>
                  <a:schemeClr val="tx1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300" spc="35" dirty="0" err="1">
                <a:solidFill>
                  <a:schemeClr val="tx1"/>
                </a:solidFill>
                <a:latin typeface="Times New Roman"/>
                <a:ea typeface="Times New Roman"/>
                <a:cs typeface="Arial"/>
              </a:rPr>
              <a:t>сплатити</a:t>
            </a:r>
            <a:r>
              <a:rPr lang="ru-RU" sz="1300" spc="35" dirty="0">
                <a:solidFill>
                  <a:schemeClr val="tx1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300" spc="35" dirty="0" err="1">
                <a:solidFill>
                  <a:schemeClr val="tx1"/>
                </a:solidFill>
                <a:latin typeface="Times New Roman"/>
                <a:ea typeface="Times New Roman"/>
                <a:cs typeface="Arial"/>
              </a:rPr>
              <a:t>протягом</a:t>
            </a:r>
            <a:r>
              <a:rPr lang="ru-RU" sz="1300" spc="35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300" b="1" spc="35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60 </a:t>
            </a:r>
            <a:r>
              <a:rPr lang="ru-RU" sz="1300" b="1" spc="35" dirty="0" err="1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днів</a:t>
            </a:r>
            <a:r>
              <a:rPr lang="ru-RU" sz="1300" b="1" spc="35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з дня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вручення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податкового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повідомлення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-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рішення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.</a:t>
            </a:r>
          </a:p>
          <a:p>
            <a:r>
              <a:rPr lang="uk-UA" sz="1300" b="1" spc="35" dirty="0" smtClean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Штрафи </a:t>
            </a:r>
            <a:r>
              <a:rPr lang="uk-UA" sz="1300" b="1" spc="35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за несплату:</a:t>
            </a:r>
          </a:p>
          <a:p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-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затримка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платежу до 30-ти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днів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- </a:t>
            </a:r>
            <a:r>
              <a:rPr lang="ru-RU" sz="1300" b="1" spc="35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5%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нарахованого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податку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; </a:t>
            </a:r>
          </a:p>
          <a:p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-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затримка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платежу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понад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30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днів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uk-UA" sz="1300" b="1" spc="35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10%</a:t>
            </a:r>
            <a:r>
              <a:rPr lang="uk-UA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нарахованого податку.</a:t>
            </a:r>
          </a:p>
          <a:p>
            <a:r>
              <a:rPr lang="uk-UA" sz="1300" b="1" spc="35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Пеня </a:t>
            </a:r>
            <a:r>
              <a:rPr lang="uk-UA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у випадку несвоєчасної сплати - 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за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кожен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день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несплати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300" b="1" spc="35" dirty="0">
                <a:solidFill>
                  <a:srgbClr val="FF0000"/>
                </a:solidFill>
                <a:latin typeface="Times New Roman"/>
                <a:ea typeface="Times New Roman"/>
                <a:cs typeface="Arial"/>
              </a:rPr>
              <a:t>120%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річних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</a:t>
            </a:r>
            <a:r>
              <a:rPr lang="ru-RU" sz="1300" spc="35" dirty="0" err="1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облікової</a:t>
            </a:r>
            <a:r>
              <a:rPr lang="ru-RU" sz="1300" spc="35" dirty="0">
                <a:solidFill>
                  <a:srgbClr val="000000"/>
                </a:solidFill>
                <a:latin typeface="Times New Roman"/>
                <a:ea typeface="Times New Roman"/>
                <a:cs typeface="Arial"/>
              </a:rPr>
              <a:t> ставки НБУ.</a:t>
            </a:r>
          </a:p>
          <a:p>
            <a:pPr algn="just"/>
            <a:endParaRPr lang="ru-RU" sz="1200" b="1" spc="35" dirty="0">
              <a:solidFill>
                <a:srgbClr val="FF0000"/>
              </a:solidFill>
              <a:latin typeface="Times New Roman"/>
              <a:ea typeface="Times New Roman"/>
              <a:cs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5252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</TotalTime>
  <Words>224</Words>
  <Application>Microsoft Office PowerPoint</Application>
  <PresentationFormat>Произвольный</PresentationFormat>
  <Paragraphs>27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                         Головне управління                            Громадянам про сплату податку на нерухоме                           ДПС у Львівській області                 майно, відмінне від земельної ділянки        Дрогобицька ДПІ 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Головне управління                            ДПС у Львівській області           Дрогобицька ДПІ</dc:title>
  <dc:creator>Митюк Світлана Осипівна</dc:creator>
  <cp:lastModifiedBy>Iromaniv</cp:lastModifiedBy>
  <cp:revision>30</cp:revision>
  <dcterms:created xsi:type="dcterms:W3CDTF">2024-04-25T12:03:23Z</dcterms:created>
  <dcterms:modified xsi:type="dcterms:W3CDTF">2024-05-23T13:45:02Z</dcterms:modified>
</cp:coreProperties>
</file>