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4020" r:id="rId1"/>
  </p:sldMasterIdLst>
  <p:notesMasterIdLst>
    <p:notesMasterId r:id="rId3"/>
  </p:notesMasterIdLst>
  <p:sldIdLst>
    <p:sldId id="256" r:id="rId2"/>
  </p:sldIdLst>
  <p:sldSz cx="9180513" cy="6911975"/>
  <p:notesSz cx="6858000" cy="9144000"/>
  <p:defaultTextStyle>
    <a:defPPr>
      <a:defRPr lang="uk-UA"/>
    </a:defPPr>
    <a:lvl1pPr marL="0" algn="l" defTabSz="9190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9517" algn="l" defTabSz="9190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9036" algn="l" defTabSz="9190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8553" algn="l" defTabSz="9190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38071" algn="l" defTabSz="9190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97590" algn="l" defTabSz="9190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57106" algn="l" defTabSz="9190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16625" algn="l" defTabSz="9190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76142" algn="l" defTabSz="9190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2121" autoAdjust="0"/>
    <p:restoredTop sz="94660" autoAdjust="0"/>
  </p:normalViewPr>
  <p:slideViewPr>
    <p:cSldViewPr>
      <p:cViewPr>
        <p:scale>
          <a:sx n="110" d="100"/>
          <a:sy n="110" d="100"/>
        </p:scale>
        <p:origin x="-1806" y="-240"/>
      </p:cViewPr>
      <p:guideLst>
        <p:guide orient="horz" pos="2177"/>
        <p:guide pos="28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7EC89B-86AF-41D7-B559-37E29228A0C7}" type="datetimeFigureOut">
              <a:rPr lang="uk-UA" smtClean="0"/>
              <a:pPr/>
              <a:t>30.05.2024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52525" y="685800"/>
            <a:ext cx="45529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36F157-C4B8-460A-A02E-9B65EE47296C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3333393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90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9517" algn="l" defTabSz="9190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9036" algn="l" defTabSz="9190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8553" algn="l" defTabSz="9190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38071" algn="l" defTabSz="9190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97590" algn="l" defTabSz="9190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57106" algn="l" defTabSz="9190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16625" algn="l" defTabSz="9190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76142" algn="l" defTabSz="9190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52525" y="685800"/>
            <a:ext cx="455295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6F157-C4B8-460A-A02E-9B65EE47296C}" type="slidenum">
              <a:rPr lang="uk-UA" smtClean="0"/>
              <a:pPr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98652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36102" y="3184629"/>
            <a:ext cx="459026" cy="1042268"/>
          </a:xfrm>
          <a:prstGeom prst="rect">
            <a:avLst/>
          </a:prstGeom>
          <a:noFill/>
        </p:spPr>
        <p:txBody>
          <a:bodyPr wrap="square" lIns="0" tIns="9195" rIns="0" bIns="9195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0344" y="1228796"/>
            <a:ext cx="7573923" cy="2169592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42120" y="3402057"/>
            <a:ext cx="6196846" cy="691198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97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95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92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39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988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585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183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780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F0C4D-D17E-4D44-8F6C-A226F637B85F}" type="datetimeFigureOut">
              <a:rPr lang="uk-UA" smtClean="0"/>
              <a:pPr/>
              <a:t>30.05.2024</a:t>
            </a:fld>
            <a:endParaRPr lang="uk-UA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979C625-6DB6-4BBB-B32F-95076D951786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42120" y="691199"/>
            <a:ext cx="5814325" cy="3532786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F0C4D-D17E-4D44-8F6C-A226F637B85F}" type="datetimeFigureOut">
              <a:rPr lang="uk-UA" smtClean="0"/>
              <a:pPr/>
              <a:t>30.05.2024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9C625-6DB6-4BBB-B32F-95076D951786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2034" y="614399"/>
            <a:ext cx="2142120" cy="52223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7163" y="691199"/>
            <a:ext cx="5049282" cy="4607983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F0C4D-D17E-4D44-8F6C-A226F637B85F}" type="datetimeFigureOut">
              <a:rPr lang="uk-UA" smtClean="0"/>
              <a:pPr/>
              <a:t>30.05.2024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9C625-6DB6-4BBB-B32F-95076D951786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F0C4D-D17E-4D44-8F6C-A226F637B85F}" type="datetimeFigureOut">
              <a:rPr lang="uk-UA" smtClean="0"/>
              <a:pPr/>
              <a:t>30.05.2024</a:t>
            </a:fld>
            <a:endParaRPr lang="uk-UA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979C625-6DB6-4BBB-B32F-95076D951786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84239" y="4106565"/>
            <a:ext cx="459026" cy="102365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90257" y="4300954"/>
            <a:ext cx="3748709" cy="737277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976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952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92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3904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9880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5856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1832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7808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F0C4D-D17E-4D44-8F6C-A226F637B85F}" type="datetimeFigureOut">
              <a:rPr lang="uk-UA" smtClean="0"/>
              <a:pPr/>
              <a:t>30.05.2024</a:t>
            </a:fld>
            <a:endParaRPr lang="uk-UA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979C625-6DB6-4BBB-B32F-95076D951786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95128" y="1919993"/>
            <a:ext cx="6059139" cy="2368503"/>
          </a:xfrm>
        </p:spPr>
        <p:txBody>
          <a:bodyPr/>
          <a:lstStyle>
            <a:lvl1pPr marL="0" algn="l" defTabSz="919521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F0C4D-D17E-4D44-8F6C-A226F637B85F}" type="datetimeFigureOut">
              <a:rPr lang="uk-UA" smtClean="0"/>
              <a:pPr/>
              <a:t>30.05.2024</a:t>
            </a:fld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979C625-6DB6-4BBB-B32F-95076D951786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9535" y="663549"/>
            <a:ext cx="3286624" cy="345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49282" y="663550"/>
            <a:ext cx="3286624" cy="3459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6475" y="667186"/>
            <a:ext cx="3286624" cy="644797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9760" indent="0">
              <a:buNone/>
              <a:defRPr sz="2000" b="1"/>
            </a:lvl2pPr>
            <a:lvl3pPr marL="919521" indent="0">
              <a:buNone/>
              <a:defRPr sz="1800" b="1"/>
            </a:lvl3pPr>
            <a:lvl4pPr marL="1379281" indent="0">
              <a:buNone/>
              <a:defRPr sz="1600" b="1"/>
            </a:lvl4pPr>
            <a:lvl5pPr marL="1839041" indent="0">
              <a:buNone/>
              <a:defRPr sz="1600" b="1"/>
            </a:lvl5pPr>
            <a:lvl6pPr marL="2298802" indent="0">
              <a:buNone/>
              <a:defRPr sz="1600" b="1"/>
            </a:lvl6pPr>
            <a:lvl7pPr marL="2758562" indent="0">
              <a:buNone/>
              <a:defRPr sz="1600" b="1"/>
            </a:lvl7pPr>
            <a:lvl8pPr marL="3218322" indent="0">
              <a:buNone/>
              <a:defRPr sz="1600" b="1"/>
            </a:lvl8pPr>
            <a:lvl9pPr marL="3678083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9535" y="1382395"/>
            <a:ext cx="3289684" cy="276479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49282" y="667186"/>
            <a:ext cx="3286624" cy="644797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9760" indent="0">
              <a:buNone/>
              <a:defRPr sz="2000" b="1"/>
            </a:lvl2pPr>
            <a:lvl3pPr marL="919521" indent="0">
              <a:buNone/>
              <a:defRPr sz="1800" b="1"/>
            </a:lvl3pPr>
            <a:lvl4pPr marL="1379281" indent="0">
              <a:buNone/>
              <a:defRPr sz="1600" b="1"/>
            </a:lvl4pPr>
            <a:lvl5pPr marL="1839041" indent="0">
              <a:buNone/>
              <a:defRPr sz="1600" b="1"/>
            </a:lvl5pPr>
            <a:lvl6pPr marL="2298802" indent="0">
              <a:buNone/>
              <a:defRPr sz="1600" b="1"/>
            </a:lvl6pPr>
            <a:lvl7pPr marL="2758562" indent="0">
              <a:buNone/>
              <a:defRPr sz="1600" b="1"/>
            </a:lvl7pPr>
            <a:lvl8pPr marL="3218322" indent="0">
              <a:buNone/>
              <a:defRPr sz="1600" b="1"/>
            </a:lvl8pPr>
            <a:lvl9pPr marL="3678083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49282" y="1382395"/>
            <a:ext cx="3286624" cy="276479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60859" y="524286"/>
            <a:ext cx="459026" cy="93059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99368" y="524286"/>
            <a:ext cx="459026" cy="93059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F0C4D-D17E-4D44-8F6C-A226F637B85F}" type="datetimeFigureOut">
              <a:rPr lang="uk-UA" smtClean="0"/>
              <a:pPr/>
              <a:t>30.05.2024</a:t>
            </a:fld>
            <a:endParaRPr lang="uk-UA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979C625-6DB6-4BBB-B32F-95076D951786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F0C4D-D17E-4D44-8F6C-A226F637B85F}" type="datetimeFigureOut">
              <a:rPr lang="uk-UA" smtClean="0"/>
              <a:pPr/>
              <a:t>30.05.2024</a:t>
            </a:fld>
            <a:endParaRPr lang="uk-UA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979C625-6DB6-4BBB-B32F-95076D951786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F0C4D-D17E-4D44-8F6C-A226F637B85F}" type="datetimeFigureOut">
              <a:rPr lang="uk-UA" smtClean="0"/>
              <a:pPr/>
              <a:t>30.05.2024</a:t>
            </a:fld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979C625-6DB6-4BBB-B32F-95076D951786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50199" y="1788555"/>
            <a:ext cx="459026" cy="124079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547" y="691198"/>
            <a:ext cx="4360744" cy="3455988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37821" y="691198"/>
            <a:ext cx="2601145" cy="3455988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9760" indent="0">
              <a:buNone/>
              <a:defRPr sz="1200"/>
            </a:lvl2pPr>
            <a:lvl3pPr marL="919521" indent="0">
              <a:buNone/>
              <a:defRPr sz="1000"/>
            </a:lvl3pPr>
            <a:lvl4pPr marL="1379281" indent="0">
              <a:buNone/>
              <a:defRPr sz="900"/>
            </a:lvl4pPr>
            <a:lvl5pPr marL="1839041" indent="0">
              <a:buNone/>
              <a:defRPr sz="900"/>
            </a:lvl5pPr>
            <a:lvl6pPr marL="2298802" indent="0">
              <a:buNone/>
              <a:defRPr sz="900"/>
            </a:lvl6pPr>
            <a:lvl7pPr marL="2758562" indent="0">
              <a:buNone/>
              <a:defRPr sz="900"/>
            </a:lvl7pPr>
            <a:lvl8pPr marL="3218322" indent="0">
              <a:buNone/>
              <a:defRPr sz="900"/>
            </a:lvl8pPr>
            <a:lvl9pPr marL="3678083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F0C4D-D17E-4D44-8F6C-A226F637B85F}" type="datetimeFigureOut">
              <a:rPr lang="uk-UA" smtClean="0"/>
              <a:pPr/>
              <a:t>30.05.2024</a:t>
            </a:fld>
            <a:endParaRPr lang="uk-UA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979C625-6DB6-4BBB-B32F-95076D951786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24069" y="617598"/>
            <a:ext cx="6732376" cy="2567031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9760" indent="0">
              <a:buNone/>
              <a:defRPr sz="2800"/>
            </a:lvl2pPr>
            <a:lvl3pPr marL="919521" indent="0">
              <a:buNone/>
              <a:defRPr sz="2400"/>
            </a:lvl3pPr>
            <a:lvl4pPr marL="1379281" indent="0">
              <a:buNone/>
              <a:defRPr sz="2000"/>
            </a:lvl4pPr>
            <a:lvl5pPr marL="1839041" indent="0">
              <a:buNone/>
              <a:defRPr sz="2000"/>
            </a:lvl5pPr>
            <a:lvl6pPr marL="2298802" indent="0">
              <a:buNone/>
              <a:defRPr sz="2000"/>
            </a:lvl6pPr>
            <a:lvl7pPr marL="2758562" indent="0">
              <a:buNone/>
              <a:defRPr sz="2000"/>
            </a:lvl7pPr>
            <a:lvl8pPr marL="3218322" indent="0">
              <a:buNone/>
              <a:defRPr sz="2000"/>
            </a:lvl8pPr>
            <a:lvl9pPr marL="3678083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54154" y="3480224"/>
            <a:ext cx="5049282" cy="726477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9760" indent="0">
              <a:buNone/>
              <a:defRPr sz="1200"/>
            </a:lvl2pPr>
            <a:lvl3pPr marL="919521" indent="0">
              <a:buNone/>
              <a:defRPr sz="1000"/>
            </a:lvl3pPr>
            <a:lvl4pPr marL="1379281" indent="0">
              <a:buNone/>
              <a:defRPr sz="900"/>
            </a:lvl4pPr>
            <a:lvl5pPr marL="1839041" indent="0">
              <a:buNone/>
              <a:defRPr sz="900"/>
            </a:lvl5pPr>
            <a:lvl6pPr marL="2298802" indent="0">
              <a:buNone/>
              <a:defRPr sz="900"/>
            </a:lvl6pPr>
            <a:lvl7pPr marL="2758562" indent="0">
              <a:buNone/>
              <a:defRPr sz="900"/>
            </a:lvl7pPr>
            <a:lvl8pPr marL="3218322" indent="0">
              <a:buNone/>
              <a:defRPr sz="900"/>
            </a:lvl8pPr>
            <a:lvl9pPr marL="3678083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45076" y="3357684"/>
            <a:ext cx="459026" cy="93059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F0C4D-D17E-4D44-8F6C-A226F637B85F}" type="datetimeFigureOut">
              <a:rPr lang="uk-UA" smtClean="0"/>
              <a:pPr/>
              <a:t>30.05.2024</a:t>
            </a:fld>
            <a:endParaRPr lang="uk-U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979C625-6DB6-4BBB-B32F-95076D951786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80513" cy="6911975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952" tIns="45976" rIns="91952" bIns="45976"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8704" y="1046613"/>
            <a:ext cx="7269533" cy="5751903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952" tIns="45976" rIns="91952" bIns="45976"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86043" y="1183737"/>
            <a:ext cx="5582062" cy="4498350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952" tIns="45976" rIns="91952" bIns="45976"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91044" y="117774"/>
            <a:ext cx="6505235" cy="479217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952" tIns="45976" rIns="91952" bIns="45976"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80344" y="4915182"/>
            <a:ext cx="7573923" cy="921597"/>
          </a:xfrm>
          <a:prstGeom prst="rect">
            <a:avLst/>
          </a:prstGeom>
        </p:spPr>
        <p:txBody>
          <a:bodyPr vert="horz" lIns="91952" tIns="45976" rIns="91952" bIns="45976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42120" y="691199"/>
            <a:ext cx="6120342" cy="3686386"/>
          </a:xfrm>
          <a:prstGeom prst="rect">
            <a:avLst/>
          </a:prstGeom>
        </p:spPr>
        <p:txBody>
          <a:bodyPr vert="horz" lIns="91952" tIns="45976" rIns="91952" bIns="45976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96846" y="6203178"/>
            <a:ext cx="2142120" cy="367999"/>
          </a:xfrm>
          <a:prstGeom prst="rect">
            <a:avLst/>
          </a:prstGeom>
        </p:spPr>
        <p:txBody>
          <a:bodyPr vert="horz" lIns="91952" tIns="45976" rIns="91952" bIns="45976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DFBF0C4D-D17E-4D44-8F6C-A226F637B85F}" type="datetimeFigureOut">
              <a:rPr lang="uk-UA" smtClean="0"/>
              <a:pPr/>
              <a:t>30.05.2024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6246" y="6203178"/>
            <a:ext cx="4590257" cy="367999"/>
          </a:xfrm>
          <a:prstGeom prst="rect">
            <a:avLst/>
          </a:prstGeom>
        </p:spPr>
        <p:txBody>
          <a:bodyPr vert="horz" lIns="91952" tIns="45976" rIns="91952" bIns="45976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6246" y="5887979"/>
            <a:ext cx="2142120" cy="307199"/>
          </a:xfrm>
          <a:prstGeom prst="rect">
            <a:avLst/>
          </a:prstGeom>
        </p:spPr>
        <p:txBody>
          <a:bodyPr vert="horz" lIns="91952" tIns="45976" rIns="91952" bIns="9195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E979C625-6DB6-4BBB-B32F-95076D951786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</p:sldLayoutIdLst>
  <p:txStyles>
    <p:titleStyle>
      <a:lvl1pPr algn="l" defTabSz="919521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5856" indent="-257466" algn="l" defTabSz="919521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3664" indent="-257466" algn="l" defTabSz="919521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11473" indent="-257466" algn="l" defTabSz="919521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9281" indent="-257466" algn="l" defTabSz="919521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55137" indent="-257466" algn="l" defTabSz="919521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76969" indent="-257466" algn="l" defTabSz="919521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52826" indent="-257466" algn="l" defTabSz="919521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28682" indent="-257466" algn="l" defTabSz="919521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50514" indent="-257466" algn="l" defTabSz="919521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95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9760" algn="l" defTabSz="9195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9521" algn="l" defTabSz="9195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9281" algn="l" defTabSz="9195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39041" algn="l" defTabSz="9195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98802" algn="l" defTabSz="9195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58562" algn="l" defTabSz="9195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18322" algn="l" defTabSz="9195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78083" algn="l" defTabSz="9195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cabinet.tax.gov.u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69777" y="276800"/>
            <a:ext cx="8658212" cy="711648"/>
          </a:xfr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/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uk-UA" sz="1400" b="1" dirty="0">
                <a:latin typeface="Times New Roman" pitchFamily="18" charset="0"/>
                <a:cs typeface="Times New Roman" pitchFamily="18" charset="0"/>
              </a:rPr>
              <a:t>Головне управління               	</a:t>
            </a:r>
            <a:br>
              <a:rPr lang="uk-UA" sz="1400" b="1" dirty="0">
                <a:latin typeface="Times New Roman" pitchFamily="18" charset="0"/>
                <a:cs typeface="Times New Roman" pitchFamily="18" charset="0"/>
              </a:rPr>
            </a:br>
            <a:r>
              <a:rPr lang="uk-UA" sz="14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uk-UA" sz="1400" b="1" dirty="0">
                <a:latin typeface="Times New Roman" pitchFamily="18" charset="0"/>
                <a:cs typeface="Times New Roman" pitchFamily="18" charset="0"/>
              </a:rPr>
              <a:t>     ДПС у Львівській області	   </a:t>
            </a:r>
            <a:r>
              <a:rPr lang="uk-UA" sz="1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Громадянам про сплату земельного податку</a:t>
            </a:r>
            <a:br>
              <a:rPr lang="uk-UA" sz="1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uk-UA" sz="1400" b="1" dirty="0">
                <a:latin typeface="Times New Roman" pitchFamily="18" charset="0"/>
                <a:cs typeface="Times New Roman" pitchFamily="18" charset="0"/>
              </a:rPr>
              <a:t>Дрогобицька ДПІ		</a:t>
            </a:r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1784" y="359643"/>
            <a:ext cx="1024212" cy="508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AutoShape 6"/>
          <p:cNvSpPr>
            <a:spLocks noChangeShapeType="1"/>
          </p:cNvSpPr>
          <p:nvPr/>
        </p:nvSpPr>
        <p:spPr bwMode="auto">
          <a:xfrm rot="5400000">
            <a:off x="4281423" y="13844750"/>
            <a:ext cx="4780783" cy="0"/>
          </a:xfrm>
          <a:prstGeom prst="straightConnector1">
            <a:avLst/>
          </a:prstGeom>
          <a:noFill/>
          <a:ln w="24130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904" tIns="45952" rIns="91904" bIns="45952" numCol="1" anchor="t" anchorCtr="0" compatLnSpc="1">
            <a:prstTxWarp prst="textNoShape">
              <a:avLst/>
            </a:prstTxWarp>
          </a:bodyPr>
          <a:lstStyle/>
          <a:p>
            <a:endParaRPr lang="uk-UA" dirty="0"/>
          </a:p>
        </p:txBody>
      </p:sp>
      <p:sp>
        <p:nvSpPr>
          <p:cNvPr id="9" name="AutoShape 5"/>
          <p:cNvSpPr>
            <a:spLocks noChangeShapeType="1"/>
          </p:cNvSpPr>
          <p:nvPr/>
        </p:nvSpPr>
        <p:spPr bwMode="auto">
          <a:xfrm rot="5400000">
            <a:off x="4281423" y="13844750"/>
            <a:ext cx="4780783" cy="0"/>
          </a:xfrm>
          <a:prstGeom prst="straightConnector1">
            <a:avLst/>
          </a:prstGeom>
          <a:noFill/>
          <a:ln w="24130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904" tIns="45952" rIns="91904" bIns="45952" numCol="1" anchor="t" anchorCtr="0" compatLnSpc="1">
            <a:prstTxWarp prst="textNoShape">
              <a:avLst/>
            </a:prstTxWarp>
          </a:bodyPr>
          <a:lstStyle/>
          <a:p>
            <a:endParaRPr lang="uk-UA" dirty="0"/>
          </a:p>
        </p:txBody>
      </p:sp>
      <p:sp>
        <p:nvSpPr>
          <p:cNvPr id="10" name="AutoShape 4"/>
          <p:cNvSpPr>
            <a:spLocks noChangeShapeType="1"/>
          </p:cNvSpPr>
          <p:nvPr/>
        </p:nvSpPr>
        <p:spPr bwMode="auto">
          <a:xfrm rot="5400000">
            <a:off x="4281423" y="13844750"/>
            <a:ext cx="4780783" cy="0"/>
          </a:xfrm>
          <a:prstGeom prst="straightConnector1">
            <a:avLst/>
          </a:prstGeom>
          <a:noFill/>
          <a:ln w="24130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904" tIns="45952" rIns="91904" bIns="45952" numCol="1" anchor="t" anchorCtr="0" compatLnSpc="1">
            <a:prstTxWarp prst="textNoShape">
              <a:avLst/>
            </a:prstTxWarp>
          </a:bodyPr>
          <a:lstStyle/>
          <a:p>
            <a:endParaRPr lang="uk-UA" dirty="0"/>
          </a:p>
        </p:txBody>
      </p:sp>
      <p:sp>
        <p:nvSpPr>
          <p:cNvPr id="11" name="AutoShape 3"/>
          <p:cNvSpPr>
            <a:spLocks noChangeShapeType="1"/>
          </p:cNvSpPr>
          <p:nvPr/>
        </p:nvSpPr>
        <p:spPr bwMode="auto">
          <a:xfrm rot="5400000">
            <a:off x="4281423" y="13844750"/>
            <a:ext cx="4780783" cy="0"/>
          </a:xfrm>
          <a:prstGeom prst="straightConnector1">
            <a:avLst/>
          </a:prstGeom>
          <a:noFill/>
          <a:ln w="24130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904" tIns="45952" rIns="91904" bIns="45952" numCol="1" anchor="t" anchorCtr="0" compatLnSpc="1">
            <a:prstTxWarp prst="textNoShape">
              <a:avLst/>
            </a:prstTxWarp>
          </a:bodyPr>
          <a:lstStyle/>
          <a:p>
            <a:endParaRPr lang="uk-UA" dirty="0"/>
          </a:p>
        </p:txBody>
      </p:sp>
      <p:sp>
        <p:nvSpPr>
          <p:cNvPr id="12" name="AutoShape 2"/>
          <p:cNvSpPr>
            <a:spLocks noChangeShapeType="1"/>
          </p:cNvSpPr>
          <p:nvPr/>
        </p:nvSpPr>
        <p:spPr bwMode="auto">
          <a:xfrm rot="5400000">
            <a:off x="4281423" y="13844750"/>
            <a:ext cx="4780783" cy="0"/>
          </a:xfrm>
          <a:prstGeom prst="straightConnector1">
            <a:avLst/>
          </a:prstGeom>
          <a:noFill/>
          <a:ln w="24130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904" tIns="45952" rIns="91904" bIns="45952" numCol="1" anchor="t" anchorCtr="0" compatLnSpc="1">
            <a:prstTxWarp prst="textNoShape">
              <a:avLst/>
            </a:prstTxWarp>
          </a:bodyPr>
          <a:lstStyle/>
          <a:p>
            <a:endParaRPr lang="uk-UA" dirty="0"/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459030" y="3556562"/>
            <a:ext cx="185765" cy="6468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904" tIns="45952" rIns="91904" bIns="45952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uk-UA" dirty="0">
                <a:latin typeface="Arial" pitchFamily="34" charset="0"/>
                <a:cs typeface="Arial" pitchFamily="34" charset="0"/>
              </a:rPr>
              <a:t/>
            </a:r>
            <a:br>
              <a:rPr lang="uk-UA" dirty="0">
                <a:latin typeface="Arial" pitchFamily="34" charset="0"/>
                <a:cs typeface="Arial" pitchFamily="34" charset="0"/>
              </a:rPr>
            </a:br>
            <a:endParaRPr lang="uk-UA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50" name="Rectangle 15"/>
          <p:cNvSpPr>
            <a:spLocks noChangeArrowheads="1"/>
          </p:cNvSpPr>
          <p:nvPr/>
        </p:nvSpPr>
        <p:spPr bwMode="auto">
          <a:xfrm>
            <a:off x="3882596" y="3271768"/>
            <a:ext cx="185765" cy="6468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904" tIns="45952" rIns="91904" bIns="45952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uk-UA" dirty="0">
                <a:latin typeface="Arial" pitchFamily="34" charset="0"/>
                <a:cs typeface="Arial" pitchFamily="34" charset="0"/>
              </a:rPr>
              <a:t/>
            </a:r>
            <a:br>
              <a:rPr lang="uk-UA" dirty="0">
                <a:latin typeface="Arial" pitchFamily="34" charset="0"/>
                <a:cs typeface="Arial" pitchFamily="34" charset="0"/>
              </a:rPr>
            </a:br>
            <a:endParaRPr lang="uk-UA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52" name="Rectangle 16"/>
          <p:cNvSpPr>
            <a:spLocks noChangeArrowheads="1"/>
          </p:cNvSpPr>
          <p:nvPr/>
        </p:nvSpPr>
        <p:spPr bwMode="auto">
          <a:xfrm>
            <a:off x="3830000" y="3262168"/>
            <a:ext cx="185765" cy="6468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904" tIns="45952" rIns="91904" bIns="45952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uk-UA" dirty="0">
                <a:latin typeface="Arial" pitchFamily="34" charset="0"/>
                <a:cs typeface="Arial" pitchFamily="34" charset="0"/>
              </a:rPr>
              <a:t/>
            </a:r>
            <a:br>
              <a:rPr lang="uk-UA" dirty="0">
                <a:latin typeface="Arial" pitchFamily="34" charset="0"/>
                <a:cs typeface="Arial" pitchFamily="34" charset="0"/>
              </a:rPr>
            </a:br>
            <a:endParaRPr lang="uk-UA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54" name="Rectangle 17"/>
          <p:cNvSpPr>
            <a:spLocks noChangeArrowheads="1"/>
          </p:cNvSpPr>
          <p:nvPr/>
        </p:nvSpPr>
        <p:spPr bwMode="auto">
          <a:xfrm>
            <a:off x="3830000" y="3262168"/>
            <a:ext cx="185765" cy="6468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904" tIns="45952" rIns="91904" bIns="45952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uk-UA" dirty="0">
                <a:latin typeface="Arial" pitchFamily="34" charset="0"/>
                <a:cs typeface="Arial" pitchFamily="34" charset="0"/>
              </a:rPr>
              <a:t/>
            </a:r>
            <a:br>
              <a:rPr lang="uk-UA" dirty="0">
                <a:latin typeface="Arial" pitchFamily="34" charset="0"/>
                <a:cs typeface="Arial" pitchFamily="34" charset="0"/>
              </a:rPr>
            </a:br>
            <a:endParaRPr lang="uk-UA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517961" y="5052636"/>
            <a:ext cx="4410028" cy="130634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904" tIns="45952" rIns="91904" bIns="45952" rtlCol="0" anchor="ctr"/>
          <a:lstStyle/>
          <a:p>
            <a:pPr algn="ctr"/>
            <a:endParaRPr lang="uk-UA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269780" y="1007719"/>
            <a:ext cx="2880319" cy="554461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904" tIns="45952" rIns="91904" bIns="45952" spcCol="0" rtlCol="0" anchor="t"/>
          <a:lstStyle/>
          <a:p>
            <a:pPr marR="12763" indent="85679" algn="just"/>
            <a:r>
              <a:rPr lang="uk-UA" sz="1050" b="1" dirty="0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Хто має сплачувати земельний податок?</a:t>
            </a:r>
          </a:p>
          <a:p>
            <a:pPr marR="12763" indent="85679" algn="just"/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Громадяни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,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які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мають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у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власності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(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користуванні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)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земельну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ділянку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зобовязані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сплачувати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податок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uk-UA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за земельну ділянку за ставками, які встановлюються органами місцевого самоврядування, відповідно до </a:t>
            </a:r>
            <a:r>
              <a:rPr lang="uk-UA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нормативно-</a:t>
            </a:r>
            <a:r>
              <a:rPr lang="uk-UA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грошової оцінки земельних ділянок з урахуванням коефіцієнтів індексації, цільового господарського призначення.</a:t>
            </a:r>
          </a:p>
          <a:p>
            <a:pPr indent="85679" algn="just" defTabSz="719620"/>
            <a:r>
              <a:rPr lang="ru-RU" sz="1050" b="1" dirty="0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Коли </a:t>
            </a:r>
            <a:r>
              <a:rPr lang="ru-RU" sz="1050" b="1" dirty="0" err="1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громадяни</a:t>
            </a:r>
            <a:r>
              <a:rPr lang="ru-RU" sz="1050" b="1" dirty="0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b="1" dirty="0" err="1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отримують</a:t>
            </a:r>
            <a:r>
              <a:rPr lang="ru-RU" sz="1050" b="1" dirty="0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b="1" dirty="0" err="1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повідомлення</a:t>
            </a:r>
            <a:r>
              <a:rPr lang="ru-RU" sz="1050" b="1" dirty="0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 про </a:t>
            </a:r>
            <a:r>
              <a:rPr lang="ru-RU" sz="1050" b="1" dirty="0" err="1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сплату</a:t>
            </a:r>
            <a:r>
              <a:rPr lang="ru-RU" sz="1050" b="1" dirty="0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 земельного </a:t>
            </a:r>
            <a:r>
              <a:rPr lang="ru-RU" sz="1050" b="1" dirty="0" err="1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податку</a:t>
            </a:r>
            <a:r>
              <a:rPr lang="ru-RU" sz="1050" b="1" dirty="0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?</a:t>
            </a:r>
          </a:p>
          <a:p>
            <a:pPr indent="85679" algn="just"/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Податкове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повідомлення-рішення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про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сплату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земельного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податку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надсилається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фізичній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особі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до 1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липня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поточного року.</a:t>
            </a:r>
          </a:p>
          <a:p>
            <a:pPr indent="85679" algn="just"/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Крім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цього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,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ознайомитись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з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нарахованими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сумами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можна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в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приватній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частині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Електронного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кабінету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платника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за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посиланням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: </a:t>
            </a:r>
            <a:r>
              <a:rPr lang="en-US" sz="1050" dirty="0">
                <a:solidFill>
                  <a:schemeClr val="tx2">
                    <a:lumMod val="25000"/>
                  </a:schemeClr>
                </a:solidFill>
                <a:latin typeface="Times New Roman"/>
                <a:ea typeface="Times New Roman"/>
                <a:cs typeface="Arial"/>
                <a:hlinkClick r:id="rId4"/>
              </a:rPr>
              <a:t>http://cabinet.tax.gov.ua</a:t>
            </a:r>
            <a:r>
              <a:rPr lang="en-US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  <a:hlinkClick r:id="rId4"/>
              </a:rPr>
              <a:t>.</a:t>
            </a:r>
            <a:endParaRPr lang="uk-UA" sz="1050" dirty="0">
              <a:solidFill>
                <a:srgbClr val="000000"/>
              </a:solidFill>
              <a:latin typeface="Times New Roman"/>
              <a:ea typeface="Times New Roman"/>
              <a:cs typeface="Arial"/>
              <a:hlinkClick r:id="rId4"/>
            </a:endParaRPr>
          </a:p>
          <a:p>
            <a:pPr indent="85679" algn="just"/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Для входу в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Електронний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кабінет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необхідно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мати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особистий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електронний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ключ,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отримати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який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можна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лише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особисто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у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спеціальних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комерційних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центрах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або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безкоштовно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у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податковій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(КНЕП ІДД ДПС).</a:t>
            </a:r>
          </a:p>
          <a:p>
            <a:pPr indent="85679" algn="just"/>
            <a:r>
              <a:rPr lang="uk-UA" sz="1050" b="1" dirty="0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Коли сплачувати земельний податок?</a:t>
            </a:r>
          </a:p>
          <a:p>
            <a:pPr indent="85679" algn="just"/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Сплатити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земельний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податок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необхідно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протягом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b="1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60 </a:t>
            </a:r>
            <a:r>
              <a:rPr lang="ru-RU" sz="1050" b="1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календарних</a:t>
            </a:r>
            <a:r>
              <a:rPr lang="ru-RU" sz="1050" b="1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b="1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дні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в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з дня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отримання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повідомлення-рішення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.</a:t>
            </a:r>
          </a:p>
          <a:p>
            <a:pPr indent="85679" algn="just"/>
            <a:r>
              <a:rPr lang="ru-RU" sz="1050" b="1" dirty="0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На </a:t>
            </a:r>
            <a:r>
              <a:rPr lang="ru-RU" sz="1050" b="1" dirty="0" err="1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який</a:t>
            </a:r>
            <a:r>
              <a:rPr lang="ru-RU" sz="1050" b="1" dirty="0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b="1" dirty="0" err="1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рахунок</a:t>
            </a:r>
            <a:r>
              <a:rPr lang="ru-RU" sz="1050" b="1" dirty="0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b="1" dirty="0" err="1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сплачувати</a:t>
            </a:r>
            <a:r>
              <a:rPr lang="ru-RU" sz="1050" b="1" dirty="0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b="1" dirty="0" err="1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земельний</a:t>
            </a:r>
            <a:r>
              <a:rPr lang="ru-RU" sz="1050" b="1" dirty="0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b="1" dirty="0" err="1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податок</a:t>
            </a:r>
            <a:r>
              <a:rPr lang="ru-RU" sz="1050" b="1" dirty="0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?</a:t>
            </a:r>
          </a:p>
          <a:p>
            <a:pPr indent="85679" algn="just"/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Рахунок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, на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який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необхідно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сплатити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нарахований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земельний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податок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зазначено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у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повідомленні-рішенні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.</a:t>
            </a:r>
          </a:p>
          <a:p>
            <a:pPr algn="just"/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>
              <a:solidFill>
                <a:srgbClr val="000000"/>
              </a:solidFill>
              <a:latin typeface="Times New Roman"/>
              <a:ea typeface="Times New Roman"/>
              <a:cs typeface="Arial"/>
            </a:endParaRPr>
          </a:p>
          <a:p>
            <a:pPr marR="12763" indent="-1148793" algn="just"/>
            <a:endParaRPr lang="uk-UA" sz="1200" dirty="0">
              <a:solidFill>
                <a:srgbClr val="000000"/>
              </a:solidFill>
              <a:latin typeface="Times New Roman"/>
              <a:ea typeface="Times New Roman"/>
              <a:cs typeface="Arial"/>
            </a:endParaRPr>
          </a:p>
          <a:p>
            <a:endParaRPr lang="ru-RU" sz="1300" spc="35" dirty="0">
              <a:solidFill>
                <a:srgbClr val="000000"/>
              </a:solidFill>
              <a:latin typeface="Times New Roman"/>
              <a:ea typeface="Times New Roman"/>
              <a:cs typeface="Arial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150096" y="1007714"/>
            <a:ext cx="2448272" cy="554461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904" tIns="45952" rIns="91904" bIns="45952" spcCol="0" rtlCol="0" anchor="t"/>
          <a:lstStyle/>
          <a:p>
            <a:pPr indent="85679" algn="just"/>
            <a:r>
              <a:rPr lang="ru-RU" sz="1050" b="1" dirty="0" err="1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Громадяни</a:t>
            </a:r>
            <a:r>
              <a:rPr lang="ru-RU" sz="1050" b="1" dirty="0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b="1" dirty="0" err="1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мають</a:t>
            </a:r>
            <a:r>
              <a:rPr lang="ru-RU" sz="1050" b="1" dirty="0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 право </a:t>
            </a:r>
            <a:r>
              <a:rPr lang="ru-RU" sz="1050" b="1" dirty="0" err="1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звернутися</a:t>
            </a:r>
            <a:r>
              <a:rPr lang="ru-RU" sz="1050" b="1" dirty="0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 до </a:t>
            </a:r>
            <a:r>
              <a:rPr lang="ru-RU" sz="1050" b="1" dirty="0" err="1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податкового</a:t>
            </a:r>
            <a:r>
              <a:rPr lang="ru-RU" sz="1050" b="1" dirty="0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 органу для </a:t>
            </a:r>
            <a:r>
              <a:rPr lang="ru-RU" sz="1050" b="1" dirty="0" err="1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проведення</a:t>
            </a:r>
            <a:r>
              <a:rPr lang="ru-RU" sz="1050" b="1" dirty="0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b="1" dirty="0" err="1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звірки</a:t>
            </a:r>
            <a:r>
              <a:rPr lang="ru-RU" sz="1050" b="1" dirty="0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b="1" dirty="0" err="1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даних</a:t>
            </a:r>
            <a:r>
              <a:rPr lang="ru-RU" sz="1050" b="1" dirty="0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b="1" dirty="0" err="1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щодо</a:t>
            </a:r>
            <a:r>
              <a:rPr lang="ru-RU" sz="1050" b="1" dirty="0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:</a:t>
            </a:r>
          </a:p>
          <a:p>
            <a:pPr indent="85679" algn="just"/>
            <a:r>
              <a:rPr lang="uk-UA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- розміру площі земельної ділянки;</a:t>
            </a:r>
          </a:p>
          <a:p>
            <a:pPr indent="85679" algn="just"/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- права на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користування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пільгою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із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сплати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земельного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податку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;</a:t>
            </a:r>
          </a:p>
          <a:p>
            <a:pPr indent="85679" algn="just"/>
            <a:r>
              <a:rPr lang="uk-UA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- розміру ставки податку;</a:t>
            </a:r>
          </a:p>
          <a:p>
            <a:pPr indent="85679" algn="just"/>
            <a:r>
              <a:rPr lang="uk-UA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- нарахованої суми податку.</a:t>
            </a:r>
          </a:p>
          <a:p>
            <a:pPr indent="85679" algn="just"/>
            <a:r>
              <a:rPr lang="uk-UA" sz="1050" b="1" dirty="0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Як провести звірку даних?</a:t>
            </a:r>
          </a:p>
          <a:p>
            <a:pPr indent="85679" algn="just"/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Звернутися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особисто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до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податкової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інспекції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за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місцем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знаходженням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земельної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ділянки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та подати: </a:t>
            </a:r>
          </a:p>
          <a:p>
            <a:pPr indent="85679" algn="just"/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-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письмову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заяву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, в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якій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зазначити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прізвище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,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ім’я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, по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батькові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, адресу,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ідентифікаційний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номер,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контактний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номер телефону, причину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виявленої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розбіжності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.</a:t>
            </a:r>
          </a:p>
          <a:p>
            <a:pPr indent="85679" algn="just"/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-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додати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копії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документів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на право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власності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земельною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ділянкою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.</a:t>
            </a:r>
          </a:p>
          <a:p>
            <a:pPr indent="85679" algn="just"/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Надіслати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зазначений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вище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пакет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документів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засобами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поштового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зв’язку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або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в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електронному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вигляді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через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Електронний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кабінет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платника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у меню «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Листування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з ДПС». До заяви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необхідно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завантажити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сканований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документ (файл повинен бути у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форматі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en-US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pdf</a:t>
            </a:r>
            <a:r>
              <a:rPr lang="en-US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із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обмеженням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розміру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не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більше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2 МБ).</a:t>
            </a:r>
          </a:p>
          <a:p>
            <a:pPr marR="12763" indent="-1148793" algn="ctr"/>
            <a:endParaRPr lang="uk-UA" sz="1200" dirty="0">
              <a:solidFill>
                <a:srgbClr val="000000"/>
              </a:solidFill>
              <a:latin typeface="Times New Roman"/>
              <a:ea typeface="Times New Roman"/>
              <a:cs typeface="Arial"/>
            </a:endParaRPr>
          </a:p>
          <a:p>
            <a:pPr marR="12763" indent="-1148793" algn="ctr"/>
            <a:r>
              <a:rPr lang="uk-UA" sz="1200" b="1" spc="35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endParaRPr lang="uk-UA" sz="1200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5598368" y="1007716"/>
            <a:ext cx="3329620" cy="554461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392" tIns="45695" rIns="91392" bIns="45695" rtlCol="0" anchor="t"/>
          <a:lstStyle/>
          <a:p>
            <a:pPr indent="85679" algn="just"/>
            <a:r>
              <a:rPr lang="ru-RU" sz="1050" b="1" dirty="0" err="1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Хто</a:t>
            </a:r>
            <a:r>
              <a:rPr lang="ru-RU" sz="1050" b="1" dirty="0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b="1" dirty="0" err="1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має</a:t>
            </a:r>
            <a:r>
              <a:rPr lang="ru-RU" sz="1050" b="1" dirty="0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b="1" dirty="0" err="1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пільги</a:t>
            </a:r>
            <a:r>
              <a:rPr lang="ru-RU" sz="1050" b="1" dirty="0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b="1" dirty="0" err="1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зі</a:t>
            </a:r>
            <a:r>
              <a:rPr lang="ru-RU" sz="1050" b="1" dirty="0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  </a:t>
            </a:r>
            <a:r>
              <a:rPr lang="ru-RU" sz="1050" b="1" dirty="0" err="1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сплати</a:t>
            </a:r>
            <a:r>
              <a:rPr lang="ru-RU" sz="1050" b="1" dirty="0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 земельного </a:t>
            </a:r>
            <a:r>
              <a:rPr lang="ru-RU" sz="1050" b="1" dirty="0" err="1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податку</a:t>
            </a:r>
            <a:r>
              <a:rPr lang="ru-RU" sz="1050" b="1" dirty="0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?</a:t>
            </a:r>
          </a:p>
          <a:p>
            <a:pPr indent="85679" algn="just"/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Від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сплати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земельного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податку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звільняються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:</a:t>
            </a:r>
          </a:p>
          <a:p>
            <a:pPr indent="85679" algn="just"/>
            <a:r>
              <a:rPr lang="uk-UA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- особи з інвалідністю першої і другої групи;</a:t>
            </a:r>
          </a:p>
          <a:p>
            <a:pPr indent="85679" algn="just"/>
            <a:r>
              <a:rPr lang="uk-UA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- фізичні особи, які виховують трьох і більше дітей віком до 18 років;</a:t>
            </a:r>
          </a:p>
          <a:p>
            <a:pPr indent="85679" algn="just"/>
            <a:r>
              <a:rPr lang="uk-UA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- пенсіонери (за віком);</a:t>
            </a:r>
          </a:p>
          <a:p>
            <a:pPr indent="85679" algn="just"/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-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ветерани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війни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та особи, на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яких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поширюється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дія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Закону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України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"Про статус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ветеранів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війни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,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гарантії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їх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соціального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захисту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";</a:t>
            </a:r>
          </a:p>
          <a:p>
            <a:pPr indent="85679" algn="just"/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-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фізичні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особи,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визнані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законом особами,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які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постраждали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внаслідок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Чорнобильської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катастрофи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.</a:t>
            </a:r>
          </a:p>
          <a:p>
            <a:pPr indent="85679" algn="just"/>
            <a:r>
              <a:rPr lang="ru-RU" sz="1050" b="1" dirty="0" err="1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Звільнення</a:t>
            </a:r>
            <a:r>
              <a:rPr lang="ru-RU" sz="1050" b="1" dirty="0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b="1" dirty="0" err="1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від</a:t>
            </a:r>
            <a:r>
              <a:rPr lang="ru-RU" sz="1050" b="1" dirty="0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b="1" dirty="0" err="1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сплати</a:t>
            </a:r>
            <a:r>
              <a:rPr lang="ru-RU" sz="1050" b="1" dirty="0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b="1" dirty="0" err="1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податку</a:t>
            </a:r>
            <a:r>
              <a:rPr lang="ru-RU" sz="1050" b="1" dirty="0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b="1" dirty="0" err="1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поширюється</a:t>
            </a:r>
            <a:r>
              <a:rPr lang="ru-RU" sz="1050" b="1" dirty="0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 на одну </a:t>
            </a:r>
            <a:r>
              <a:rPr lang="ru-RU" sz="1050" b="1" dirty="0" err="1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земельну</a:t>
            </a:r>
            <a:r>
              <a:rPr lang="ru-RU" sz="1050" b="1" dirty="0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b="1" dirty="0" err="1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ділянку</a:t>
            </a:r>
            <a:r>
              <a:rPr lang="ru-RU" sz="1050" b="1" dirty="0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 за </a:t>
            </a:r>
            <a:r>
              <a:rPr lang="ru-RU" sz="1050" b="1" dirty="0" err="1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кожним</a:t>
            </a:r>
            <a:r>
              <a:rPr lang="ru-RU" sz="1050" b="1" dirty="0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 видом </a:t>
            </a:r>
            <a:r>
              <a:rPr lang="ru-RU" sz="1050" b="1" dirty="0" err="1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використання</a:t>
            </a:r>
            <a:r>
              <a:rPr lang="ru-RU" sz="1050" b="1" dirty="0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 у межах </a:t>
            </a:r>
            <a:r>
              <a:rPr lang="ru-RU" sz="1050" b="1" dirty="0" err="1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граничних</a:t>
            </a:r>
            <a:r>
              <a:rPr lang="ru-RU" sz="1050" b="1" dirty="0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 норм:</a:t>
            </a:r>
          </a:p>
          <a:p>
            <a:pPr indent="85679" algn="just"/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- для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ведення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особистого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селянського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господарства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- у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розмірі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не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більш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як 2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гектари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;</a:t>
            </a:r>
          </a:p>
          <a:p>
            <a:pPr indent="85679" algn="just"/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- для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будівництва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та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обслуговування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житлового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будинку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,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господарських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будівель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і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споруд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(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присадибна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ділянка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):</a:t>
            </a:r>
          </a:p>
          <a:p>
            <a:pPr indent="85679" algn="just"/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- у селах - не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більш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як 0,25 гектара, в селищах - не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більш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як 0,15 гектара, в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містах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- не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більш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як 0,10 гектара;</a:t>
            </a:r>
          </a:p>
          <a:p>
            <a:pPr indent="85679" algn="just"/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- для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індивідуального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дачного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будівництва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- не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більш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як 0,10 гектара;</a:t>
            </a:r>
          </a:p>
          <a:p>
            <a:pPr indent="85679" algn="just"/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- для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будівництва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індивідуальних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гаражів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- не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більш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як 0,01 гектара;</a:t>
            </a:r>
          </a:p>
          <a:p>
            <a:pPr indent="85679" algn="just"/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- для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ведення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садівництва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- не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більш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як 0,12 гектара.</a:t>
            </a:r>
          </a:p>
          <a:p>
            <a:pPr indent="85679" algn="just"/>
            <a:r>
              <a:rPr lang="ru-RU" sz="1050" b="1" dirty="0" err="1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Заяву</a:t>
            </a:r>
            <a:r>
              <a:rPr lang="ru-RU" sz="1050" b="1" dirty="0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 для </a:t>
            </a:r>
            <a:r>
              <a:rPr lang="ru-RU" sz="1050" b="1" dirty="0" err="1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застосування</a:t>
            </a:r>
            <a:r>
              <a:rPr lang="ru-RU" sz="1050" b="1" dirty="0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b="1" dirty="0" err="1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пільги</a:t>
            </a:r>
            <a:r>
              <a:rPr lang="ru-RU" sz="1050" b="1" dirty="0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b="1" dirty="0" err="1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необхідно</a:t>
            </a:r>
            <a:r>
              <a:rPr lang="ru-RU" sz="1050" b="1" dirty="0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 подати до 1 </a:t>
            </a:r>
            <a:r>
              <a:rPr lang="ru-RU" sz="1050" b="1" dirty="0" err="1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травня</a:t>
            </a:r>
            <a:r>
              <a:rPr lang="ru-RU" sz="1050" b="1" dirty="0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 поточного року до </a:t>
            </a:r>
            <a:r>
              <a:rPr lang="ru-RU" sz="1050" b="1" dirty="0" err="1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податкової</a:t>
            </a:r>
            <a:r>
              <a:rPr lang="ru-RU" sz="1050" b="1" dirty="0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b="1" dirty="0" err="1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інспекції</a:t>
            </a:r>
            <a:r>
              <a:rPr lang="ru-RU" sz="1050" b="1" dirty="0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 за </a:t>
            </a:r>
            <a:r>
              <a:rPr lang="ru-RU" sz="1050" b="1" dirty="0" err="1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місцем</a:t>
            </a:r>
            <a:r>
              <a:rPr lang="ru-RU" sz="1050" b="1" dirty="0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b="1" dirty="0" err="1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знаходження</a:t>
            </a:r>
            <a:r>
              <a:rPr lang="ru-RU" sz="1050" b="1" dirty="0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b="1" dirty="0" err="1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земельної</a:t>
            </a:r>
            <a:r>
              <a:rPr lang="ru-RU" sz="1050" b="1" dirty="0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b="1" dirty="0" err="1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ділянки</a:t>
            </a:r>
            <a:r>
              <a:rPr lang="ru-RU" sz="1050" b="1" dirty="0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.</a:t>
            </a:r>
          </a:p>
          <a:p>
            <a:pPr indent="85679" algn="just"/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У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разі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подання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заяви про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застосування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пільги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після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1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травня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-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пільга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буде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застосовуватися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з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наступного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податкового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періоду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.</a:t>
            </a:r>
          </a:p>
          <a:p>
            <a:pPr algn="ctr"/>
            <a:endParaRPr lang="uk-UA" sz="1050" dirty="0">
              <a:solidFill>
                <a:srgbClr val="000000"/>
              </a:solidFill>
              <a:latin typeface="Times New Roman"/>
              <a:ea typeface="Times New Roman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52526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азов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азовая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379</TotalTime>
  <Words>542</Words>
  <Application>Microsoft Office PowerPoint</Application>
  <PresentationFormat>Произвольный</PresentationFormat>
  <Paragraphs>46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Базовая</vt:lpstr>
      <vt:lpstr>                        Головне управління                                           ДПС у Львівській області    Громадянам про сплату земельного податку                         Дрогобицька ДПІ  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Головне управління                            ДПС у Львівській області           Дрогобицька ДПІ</dc:title>
  <dc:creator>Митюк Світлана Осипівна</dc:creator>
  <cp:lastModifiedBy>Iromaniv</cp:lastModifiedBy>
  <cp:revision>38</cp:revision>
  <dcterms:created xsi:type="dcterms:W3CDTF">2024-04-25T12:03:23Z</dcterms:created>
  <dcterms:modified xsi:type="dcterms:W3CDTF">2024-05-30T08:02:06Z</dcterms:modified>
</cp:coreProperties>
</file>